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5" r:id="rId16"/>
    <p:sldId id="276" r:id="rId17"/>
    <p:sldId id="277" r:id="rId18"/>
    <p:sldId id="278" r:id="rId19"/>
  </p:sldIdLst>
  <p:sldSz cx="12801600" cy="10058400"/>
  <p:notesSz cx="7053263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8579FB6E-2992-426E-BA5C-0D659100CD7A}" styleName="Table_0">
    <a:wholeTbl>
      <a:tcTxStyle b="off" i="off">
        <a:font>
          <a:latin typeface="Helvetica Neue Light"/>
          <a:ea typeface="Helvetica Neue Light"/>
          <a:cs typeface="Helvetica Neue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0F2"/>
          </a:solidFill>
        </a:fill>
      </a:tcStyle>
    </a:wholeTbl>
    <a:band1H>
      <a:tcTxStyle b="off" i="off"/>
      <a:tcStyle>
        <a:tcBdr/>
        <a:fill>
          <a:solidFill>
            <a:srgbClr val="CADFE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FE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Helvetica Neue Light"/>
          <a:ea typeface="Helvetica Neue Light"/>
          <a:cs typeface="Helvetica Neue Light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Helvetica Neue Light"/>
          <a:ea typeface="Helvetica Neue Light"/>
          <a:cs typeface="Helvetica Neue Light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Helvetica Neue Light"/>
          <a:ea typeface="Helvetica Neue Light"/>
          <a:cs typeface="Helvetica Neue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Helvetica Neue Light"/>
          <a:ea typeface="Helvetica Neue Light"/>
          <a:cs typeface="Helvetica Neue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6CBADD2-D9F9-432C-ABCE-23F19BB5E0B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11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0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45706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7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7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7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45706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7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8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63638"/>
            <a:ext cx="39989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:notes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Subhead">
  <p:cSld name="Left Aligned Subhea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14405" y="5767783"/>
            <a:ext cx="6198920" cy="64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5C626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C62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159"/>
              <a:buFont typeface="Arial"/>
              <a:buNone/>
              <a:defRPr sz="215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19"/>
              <a:buFont typeface="Arial"/>
              <a:buNone/>
              <a:defRPr sz="191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19"/>
              <a:buFont typeface="Arial"/>
              <a:buNone/>
              <a:defRPr sz="191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19"/>
              <a:buFont typeface="Arial"/>
              <a:buNone/>
              <a:defRPr sz="191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19"/>
              <a:buFont typeface="Arial"/>
              <a:buNone/>
              <a:defRPr sz="191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19"/>
              <a:buFont typeface="Arial"/>
              <a:buNone/>
              <a:defRPr sz="191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19"/>
              <a:buFont typeface="Arial"/>
              <a:buNone/>
              <a:defRPr sz="191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14405" y="2907566"/>
            <a:ext cx="6198920" cy="273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5000"/>
              <a:buFont typeface="Arial Black"/>
              <a:buNone/>
              <a:defRPr sz="5000" b="1" i="0" u="none" strike="noStrike" cap="none">
                <a:solidFill>
                  <a:srgbClr val="5C62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8465" y="384598"/>
            <a:ext cx="11423034" cy="7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2800"/>
              <a:buFont typeface="Arial Black"/>
              <a:buNone/>
              <a:defRPr sz="2800" b="0" i="0" u="none" strike="noStrike" cap="none">
                <a:solidFill>
                  <a:srgbClr val="5C62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034" cy="730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44436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  <a:defRPr sz="339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55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5547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 rot="10800000" flipH="1">
            <a:off x="478465" y="1185869"/>
            <a:ext cx="11423034" cy="14287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Column">
  <p:cSld name="Title and Right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14401" y="2023011"/>
            <a:ext cx="3310634" cy="597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4000"/>
              <a:buFont typeface="Arial Black"/>
              <a:buNone/>
              <a:defRPr sz="4000" b="1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5043488" y="2011686"/>
            <a:ext cx="6843715" cy="598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None/>
              <a:defRPr sz="339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None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None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1229003" y="9607141"/>
            <a:ext cx="658200" cy="4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fld id="{00000000-1234-1234-1234-123412341234}" type="slidenum">
              <a:rPr lang="en-CA" sz="1199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1199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177487" y="9607143"/>
            <a:ext cx="319318" cy="36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en-CA" sz="1799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4"/>
          <p:cNvCxnSpPr/>
          <p:nvPr/>
        </p:nvCxnSpPr>
        <p:spPr>
          <a:xfrm rot="10800000">
            <a:off x="4570348" y="1824655"/>
            <a:ext cx="16504" cy="6365846"/>
          </a:xfrm>
          <a:prstGeom prst="straightConnector1">
            <a:avLst/>
          </a:prstGeom>
          <a:noFill/>
          <a:ln w="952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eft Aligned">
  <p:cSld name="3_Left Aligne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801599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4404" y="2011685"/>
            <a:ext cx="10988838" cy="603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383D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>
            <a:off x="-1" y="11877"/>
            <a:ext cx="12801601" cy="948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914404" y="2971812"/>
            <a:ext cx="10972800" cy="559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44436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  <a:defRPr sz="339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55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5547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4404" y="785568"/>
            <a:ext cx="10972800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5000"/>
              <a:buFont typeface="Arial Black"/>
              <a:buNone/>
              <a:defRPr sz="5000" b="1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 rot="5400000">
            <a:off x="6123054" y="3385905"/>
            <a:ext cx="555503" cy="12801600"/>
          </a:xfrm>
          <a:prstGeom prst="rect">
            <a:avLst/>
          </a:prstGeom>
          <a:solidFill>
            <a:srgbClr val="0826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2"/>
              <a:buFont typeface="Arial"/>
              <a:buNone/>
            </a:pPr>
            <a:endParaRPr sz="1572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229003" y="9607141"/>
            <a:ext cx="658200" cy="4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fld id="{00000000-1234-1234-1234-123412341234}" type="slidenum">
              <a:rPr lang="en-CA" sz="1199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1199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15503" y="9577137"/>
            <a:ext cx="4843515" cy="36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lang="en-CA" sz="1799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SOLUTIONSMCN.COM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3">
          <p15:clr>
            <a:srgbClr val="F26B43"/>
          </p15:clr>
        </p15:guide>
        <p15:guide id="2" pos="7489">
          <p15:clr>
            <a:srgbClr val="F26B43"/>
          </p15:clr>
        </p15:guide>
        <p15:guide id="3" pos="575">
          <p15:clr>
            <a:srgbClr val="F26B43"/>
          </p15:clr>
        </p15:guide>
        <p15:guide id="4" orient="horz" pos="3168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5760">
          <p15:clr>
            <a:srgbClr val="F26B43"/>
          </p15:clr>
        </p15:guide>
        <p15:guide id="7" orient="horz" pos="6049">
          <p15:clr>
            <a:srgbClr val="F26B43"/>
          </p15:clr>
        </p15:guide>
        <p15:guide id="8" orient="horz" pos="18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pple.com/videos/play/wwdc2017/804/" TargetMode="External"/><Relationship Id="rId13" Type="http://schemas.openxmlformats.org/officeDocument/2006/relationships/hyperlink" Target="https://www.lapresse.ca/affaires/economie/canada/201811/15/01-5204263-bdc-240-millions-en-prets-express-en-un-an.php?utm_categorieinterne=trafficdrivers&amp;utm_contenuinterne=cyberpresse_B2_affaires_3851349_section_POS1" TargetMode="External"/><Relationship Id="rId3" Type="http://schemas.openxmlformats.org/officeDocument/2006/relationships/hyperlink" Target="https://www.wsj.com/articles/mattress-firm-casper-tucks-in-new-execs-to-expand-its-sleep-empire-1516210217" TargetMode="External"/><Relationship Id="rId7" Type="http://schemas.openxmlformats.org/officeDocument/2006/relationships/hyperlink" Target="https://www.forbes.com/sites/sap/2018/06/14/in-just-24-hours-machine-learning-delivers-your-custom-designed-adidas-sneakers/#34372501117b" TargetMode="External"/><Relationship Id="rId12" Type="http://schemas.openxmlformats.org/officeDocument/2006/relationships/hyperlink" Target="https://www.forrester.com/report/ReEngineer+Your+Business+For+Mobile+Moments/-/E-RES109381?objectid=RES10938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eeknote.com/blog/e-commerce-statistics" TargetMode="External"/><Relationship Id="rId11" Type="http://schemas.openxmlformats.org/officeDocument/2006/relationships/hyperlink" Target="http://umnarchitech.com/category/value-proposition-canevas/" TargetMode="External"/><Relationship Id="rId5" Type="http://schemas.openxmlformats.org/officeDocument/2006/relationships/hyperlink" Target="https://marketingland.com/3-steps-persona-lized-marketing-120449" TargetMode="External"/><Relationship Id="rId10" Type="http://schemas.openxmlformats.org/officeDocument/2006/relationships/hyperlink" Target="https://www.bdc.ca/FR/Documents/analyses_recherche/comment-prendre-le-virage-dans-votre-entreprise-sommaire.pdf?utm_campaign=SBW-2018-Digital-Assessment-Tool-Study-FR&amp;utm_medium=email&amp;utm_source=Eloqua" TargetMode="External"/><Relationship Id="rId4" Type="http://schemas.openxmlformats.org/officeDocument/2006/relationships/hyperlink" Target="https://www.gartner.com/it-glossary/digital-commerce" TargetMode="External"/><Relationship Id="rId9" Type="http://schemas.openxmlformats.org/officeDocument/2006/relationships/hyperlink" Target="https://www.forbes.com/sites/jordanmckee/2018/09/11/global-digital-commerce-sales-to-near-6-trillion-by-2022/#45ec844c4c5a" TargetMode="External"/><Relationship Id="rId14" Type="http://schemas.openxmlformats.org/officeDocument/2006/relationships/hyperlink" Target="https://na01.safelinks.protection.outlook.com/?url=https://blog.hubspot.com/service/voice-of-the-customer-methodologies&amp;data=02|01|jean-francois.mcneil@bdc.ca|9fe8331315544864d03f08d65139268e|d850fe642c1344d0a5b3fedbb4edffbd|0|0|636785703230007641&amp;sdata=ZS5volq4JF6cD127lAwikkjP60Fk8rGLYRhsl/bMKYw%3D&amp;reserved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>
            <a:spLocks noGrp="1"/>
          </p:cNvSpPr>
          <p:nvPr>
            <p:ph type="ctrTitle"/>
          </p:nvPr>
        </p:nvSpPr>
        <p:spPr>
          <a:xfrm>
            <a:off x="899160" y="960120"/>
            <a:ext cx="11536800" cy="4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 Light"/>
              <a:buNone/>
            </a:pPr>
            <a:r>
              <a:rPr lang="en-CA" sz="44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clés du succès pour le commerce numérique</a:t>
            </a:r>
            <a:r>
              <a:rPr lang="en-CA" sz="5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CA" sz="5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CA" sz="32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CA" sz="32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CA" sz="3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27</a:t>
            </a:r>
            <a:r>
              <a:rPr lang="en-CA" sz="32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Novembre 2018</a:t>
            </a:r>
            <a:endParaRPr sz="3200" b="1" i="0" u="none" strike="noStrike" cap="none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1" cy="7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Expérience Client – Catégorisation des Besoins</a:t>
            </a:r>
            <a:endParaRPr sz="4000" b="1" i="0" u="none" strike="noStrike" cap="none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034" cy="730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9" marR="0" lvl="0" indent="-274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Standards de </a:t>
            </a: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l’industrie</a:t>
            </a: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Avantage</a:t>
            </a: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concurrentiel</a:t>
            </a: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Éléments</a:t>
            </a: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perturbation (“disruption”) </a:t>
            </a:r>
            <a:endParaRPr sz="3399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062949" marR="0" lvl="1" indent="-33654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2" name="Google Shape;102;p16" descr="https://images.pexels.com/photos/59519/pexels-photo-59519.jpeg?auto=compress&amp;cs=tinysrgb&amp;dpr=2&amp;h=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331" y="4059087"/>
            <a:ext cx="6496857" cy="433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Expérience Client – Standards de l’industrie</a:t>
            </a:r>
            <a:endParaRPr sz="4000" b="1" i="0" u="none" strike="noStrike" cap="none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1" name="Google Shape;221;p3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8451526" cy="4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8" marR="0" lvl="0" indent="-274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Technique</a:t>
            </a:r>
            <a:endParaRPr sz="3399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Étalonnage</a:t>
            </a:r>
            <a:r>
              <a:rPr lang="en-CA" sz="2201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(“benchmarking”)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1345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1345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964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2742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Exemples</a:t>
            </a: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</a:t>
            </a:r>
            <a:endParaRPr sz="3399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Déclencheurs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émotionnels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Personalisation et </a:t>
            </a:r>
            <a:r>
              <a:rPr lang="en-CA" sz="2201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recommandations</a:t>
            </a:r>
            <a:r>
              <a:rPr lang="en-CA" sz="220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produits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Ventes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incitatives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et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croisées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Etc.</a:t>
            </a:r>
            <a:endParaRPr sz="28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371494" marR="0" lvl="2" indent="-1599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801"/>
              <a:buFont typeface="Arial"/>
              <a:buNone/>
            </a:pPr>
            <a:endParaRPr sz="18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062949" marR="0" lvl="1" indent="-33654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2" name="Google Shape;222;p3" descr="Image result for free image add &quot;last minute deal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412" y="1643065"/>
            <a:ext cx="5082759" cy="285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Expérience Client – Avantage Concurrentiel</a:t>
            </a:r>
            <a:endParaRPr sz="4000" b="1" i="0" u="none" strike="noStrike" cap="none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5541300" cy="7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8" marR="0" lvl="0" indent="-274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Technique</a:t>
            </a:r>
            <a:endParaRPr sz="3399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22896" marR="0" lvl="1" indent="-2742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Elevator Pitch (Geoffrey Moore)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1345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1345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1345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1345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2742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Exemples</a:t>
            </a: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2742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Avantage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existant</a:t>
            </a:r>
            <a:endParaRPr sz="18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2742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Nouveau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contexte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légal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2742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Développer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un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avantage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(avec les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technos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8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6" name="Google Shape;2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692" y="5346699"/>
            <a:ext cx="6081564" cy="332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 rotWithShape="1">
          <a:blip r:embed="rId4">
            <a:alphaModFix/>
          </a:blip>
          <a:srcRect t="9644" b="9652"/>
          <a:stretch/>
        </p:blipFill>
        <p:spPr>
          <a:xfrm>
            <a:off x="5749650" y="1643075"/>
            <a:ext cx="4770757" cy="33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465825" y="384598"/>
            <a:ext cx="12141221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 dirty="0" err="1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Expérience</a:t>
            </a:r>
            <a:r>
              <a:rPr lang="en-CA" sz="4000" b="1" i="0" u="none" strike="noStrike" cap="none" dirty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Client –  Perturbation (« Disruption »)</a:t>
            </a:r>
            <a:endParaRPr sz="4000" b="1" i="0" u="none" strike="noStrike" cap="none" dirty="0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100" cy="7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8" marR="0" lvl="0" indent="-274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Technique</a:t>
            </a:r>
            <a:endParaRPr sz="3399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22896" marR="0" lvl="1" indent="-2742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Remue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méninges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s’inspirant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companies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inspirantes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</a:t>
            </a: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201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démarrage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2742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Exemples</a:t>
            </a:r>
            <a:endParaRPr sz="28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2742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«  Pure Player »: Casper, Dollar shave club</a:t>
            </a: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6" marR="0" lvl="1" indent="-27429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Char char="•"/>
            </a:pPr>
            <a:r>
              <a:rPr lang="en-CA" sz="2201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Adidas personalizes products with learning machines</a:t>
            </a:r>
            <a:endParaRPr sz="28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463" y="4623371"/>
            <a:ext cx="4809963" cy="374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descr="https://amp.businessinsider.com/images/595d06e7d084ccc9018b767a-750-56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500" y="5130800"/>
            <a:ext cx="4992998" cy="32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Parcours</a:t>
            </a: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Client à Utilisateur</a:t>
            </a:r>
            <a:endParaRPr sz="4000" b="1" i="0" u="none" strike="noStrike" cap="none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5820600" cy="7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n-CA" sz="29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</a:t>
            </a:r>
            <a:r>
              <a:rPr lang="en-CA" sz="32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rototypes</a:t>
            </a:r>
            <a:endParaRPr sz="32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Approche</a:t>
            </a:r>
            <a:r>
              <a:rPr lang="en-CA" sz="2400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4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lang="en-CA" sz="2400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xpérience</a:t>
            </a:r>
            <a:r>
              <a:rPr lang="en-CA" sz="24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400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utilisateur</a:t>
            </a:r>
            <a:endParaRPr lang="en-CA" sz="2400"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27429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Char char="•"/>
            </a:pPr>
            <a:r>
              <a:rPr lang="en-CA" sz="2400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Décomposition</a:t>
            </a:r>
            <a:r>
              <a:rPr lang="en-CA" sz="2400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4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fonctionnelle</a:t>
            </a:r>
            <a:endParaRPr sz="24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lvl="1" indent="-274298" algn="l" rtl="0"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Helvetica Neue Light"/>
              <a:buChar char="•"/>
            </a:pPr>
            <a:r>
              <a:rPr lang="en-CA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Tests </a:t>
            </a:r>
            <a:r>
              <a:rPr lang="en-CA" sz="24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utilisateurs</a:t>
            </a:r>
            <a:r>
              <a:rPr lang="en-CA"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(personas)</a:t>
            </a:r>
            <a:endParaRPr sz="18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1218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822897" marR="0" lvl="1" indent="-1345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1"/>
              <a:buFont typeface="Arial"/>
              <a:buNone/>
            </a:pPr>
            <a:endParaRPr sz="2201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1" name="Google Shape;231;p5" descr="https://www.userlytics.com/front/img/blog/blog-moderat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2900" y="5447621"/>
            <a:ext cx="5093179" cy="29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 descr="https://chirpcircle.com/wp-content/uploads/2017/06/Ecommerce-Funne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9132" y="2057409"/>
            <a:ext cx="5820725" cy="291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478465" y="1400783"/>
            <a:ext cx="11423034" cy="754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8" indent="-274298">
              <a:buFont typeface="Helvetica Neue Light"/>
              <a:buChar char="•"/>
            </a:pPr>
            <a:r>
              <a:rPr lang="fr-FR" sz="32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Consolider les cultures </a:t>
            </a:r>
            <a:r>
              <a:rPr lang="fr-FR" sz="32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(numérique vs « traditionnelle »)</a:t>
            </a:r>
            <a:endParaRPr lang="fr-FR" sz="3200" i="1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indent="-274298">
              <a:buFont typeface="Helvetica Neue Light"/>
              <a:buChar char="•"/>
            </a:pPr>
            <a:r>
              <a:rPr lang="fr-FR" sz="32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La </a:t>
            </a:r>
            <a:r>
              <a:rPr lang="fr-FR" sz="32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fondation avant l’innovation</a:t>
            </a:r>
          </a:p>
          <a:p>
            <a:pPr marL="274298" lvl="0" indent="-274298">
              <a:buFont typeface="Helvetica Neue Light"/>
              <a:buChar char="•"/>
            </a:pPr>
            <a:r>
              <a:rPr lang="fr-FR" sz="3200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Consolider </a:t>
            </a:r>
            <a:r>
              <a:rPr lang="fr-FR" sz="32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la vision produit, les processus et la technologie</a:t>
            </a:r>
          </a:p>
          <a:p>
            <a:pPr marL="274299" marR="0" lvl="0" indent="-1091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1091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1091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1091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371495" marR="0" lvl="2" indent="-1345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89" name="Google Shape;189;p26"/>
          <p:cNvGraphicFramePr/>
          <p:nvPr>
            <p:extLst>
              <p:ext uri="{D42A27DB-BD31-4B8C-83A1-F6EECF244321}">
                <p14:modId xmlns:p14="http://schemas.microsoft.com/office/powerpoint/2010/main" val="2399774353"/>
              </p:ext>
            </p:extLst>
          </p:nvPr>
        </p:nvGraphicFramePr>
        <p:xfrm>
          <a:off x="796566" y="3519193"/>
          <a:ext cx="10248900" cy="5730397"/>
        </p:xfrm>
        <a:graphic>
          <a:graphicData uri="http://schemas.openxmlformats.org/drawingml/2006/table">
            <a:tbl>
              <a:tblPr firstRow="1" bandRow="1">
                <a:noFill/>
                <a:tableStyleId>{8579FB6E-2992-426E-BA5C-0D659100CD7A}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r>
                        <a:rPr lang="en-CA" sz="2159" u="none" strike="noStrike" cap="none" dirty="0"/>
                        <a:t>Solution</a:t>
                      </a:r>
                      <a:endParaRPr sz="2159" u="none" strike="noStrike" cap="none" dirty="0"/>
                    </a:p>
                  </a:txBody>
                  <a:tcPr marL="91450" marR="91450" marT="45725" marB="45725">
                    <a:solidFill>
                      <a:srgbClr val="214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r>
                        <a:rPr lang="en-CA" sz="2159" u="none" strike="noStrike" cap="none" dirty="0"/>
                        <a:t>Forces </a:t>
                      </a:r>
                      <a:endParaRPr sz="2159" u="none" strike="noStrike" cap="none" dirty="0"/>
                    </a:p>
                  </a:txBody>
                  <a:tcPr marL="91450" marR="91450" marT="45725" marB="45725">
                    <a:solidFill>
                      <a:srgbClr val="214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r>
                        <a:rPr lang="en-CA" sz="2159" u="none" strike="noStrike" cap="none" dirty="0" err="1"/>
                        <a:t>Faiblesses</a:t>
                      </a:r>
                      <a:endParaRPr sz="2159" u="none" strike="noStrike" cap="none" dirty="0"/>
                    </a:p>
                  </a:txBody>
                  <a:tcPr marL="91450" marR="91450" marT="45725" marB="45725">
                    <a:solidFill>
                      <a:srgbClr val="2142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r>
                        <a:rPr lang="en-CA" sz="2159" u="none" strike="noStrike" cap="none" dirty="0"/>
                        <a:t>IBM </a:t>
                      </a:r>
                      <a:r>
                        <a:rPr lang="en-CA" sz="2159" u="none" strike="noStrike" cap="none" dirty="0" err="1"/>
                        <a:t>Websphere</a:t>
                      </a:r>
                      <a:endParaRPr sz="2159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Riche </a:t>
                      </a:r>
                      <a:r>
                        <a:rPr lang="en-CA" sz="1800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écosystème</a:t>
                      </a: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</a:t>
                      </a:r>
                      <a:r>
                        <a:rPr lang="en-CA" sz="1800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incluant</a:t>
                      </a: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la </a:t>
                      </a:r>
                      <a:r>
                        <a:rPr lang="en-CA" sz="1800" b="1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gestion</a:t>
                      </a: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des </a:t>
                      </a:r>
                      <a:r>
                        <a:rPr lang="en-CA" sz="1800" b="1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commandes</a:t>
                      </a: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et des </a:t>
                      </a:r>
                      <a:r>
                        <a:rPr lang="en-CA" sz="1800" b="1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inventaires</a:t>
                      </a:r>
                      <a:endParaRPr sz="14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Capacités</a:t>
                      </a: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</a:t>
                      </a:r>
                      <a:r>
                        <a:rPr lang="en-CA" sz="1800" b="0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d’</a:t>
                      </a:r>
                      <a:r>
                        <a:rPr lang="en-CA" sz="1800" b="1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expérience</a:t>
                      </a:r>
                      <a:r>
                        <a:rPr lang="en-CA" sz="1800" b="1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multi-canal</a:t>
                      </a:r>
                      <a:endParaRPr sz="14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b="1" u="none" strike="noStrike" cap="none" dirty="0" err="1" smtClean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Extensibilité</a:t>
                      </a:r>
                      <a:r>
                        <a:rPr lang="en-CA" sz="1800" b="1" u="none" strike="noStrike" cap="none" dirty="0" smtClean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</a:t>
                      </a:r>
                      <a:r>
                        <a:rPr lang="en-CA" sz="1800" b="1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(performance)</a:t>
                      </a:r>
                      <a:r>
                        <a:rPr lang="en-CA" sz="180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et options de </a:t>
                      </a:r>
                      <a:r>
                        <a:rPr lang="en-CA" sz="1800" u="none" strike="noStrike" cap="none" dirty="0" err="1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déploiement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1" u="none" strike="noStrike" cap="none"/>
                        <a:t>Coûts et Complexité</a:t>
                      </a:r>
                      <a:r>
                        <a:rPr lang="en-CA" sz="1800" u="none" strike="noStrike" cap="none"/>
                        <a:t> de la solution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1" u="none" strike="noStrike" cap="none"/>
                        <a:t>Délais</a:t>
                      </a:r>
                      <a:r>
                        <a:rPr lang="en-CA" sz="1800" u="none" strike="noStrike" cap="none"/>
                        <a:t> des projets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u="none" strike="noStrike" cap="none"/>
                        <a:t>Architecture récemment mise à jour (2016)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r>
                        <a:rPr lang="en-CA" sz="2159" u="none" strike="noStrike" cap="none" dirty="0"/>
                        <a:t>Oracle Commerce</a:t>
                      </a:r>
                      <a:endParaRPr sz="2159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Gestion de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contenu</a:t>
                      </a: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, de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catalogue</a:t>
                      </a: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et de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marchandisage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Forte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présence</a:t>
                      </a: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dans plusieurs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industries</a:t>
                      </a: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(verticaux)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Hébergement Cloud </a:t>
                      </a:r>
                      <a:r>
                        <a:rPr lang="en-CA" sz="1800" b="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ayant plus d’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avantages</a:t>
                      </a:r>
                      <a:r>
                        <a:rPr lang="en-CA" sz="1800" b="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que les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compétiteurs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1" u="none" strike="noStrike" cap="none"/>
                        <a:t>Coûts</a:t>
                      </a:r>
                      <a:r>
                        <a:rPr lang="en-CA" sz="1800" u="none" strike="noStrike" cap="none"/>
                        <a:t> et </a:t>
                      </a:r>
                      <a:r>
                        <a:rPr lang="en-CA" sz="1800" b="1" u="none" strike="noStrike" cap="none"/>
                        <a:t>Complexité</a:t>
                      </a:r>
                      <a:r>
                        <a:rPr lang="en-CA" sz="1800" u="none" strike="noStrike" cap="none"/>
                        <a:t> de la solution pour entreprises &lt; 250M</a:t>
                      </a:r>
                      <a:endParaRPr sz="18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1" u="none" strike="noStrike" cap="none"/>
                        <a:t>Difficulté </a:t>
                      </a:r>
                      <a:r>
                        <a:rPr lang="en-CA" sz="1800" u="none" strike="noStrike" cap="none"/>
                        <a:t>des </a:t>
                      </a:r>
                      <a:r>
                        <a:rPr lang="en-CA" sz="1800" b="1" u="none" strike="noStrike" cap="none"/>
                        <a:t>mise à jours </a:t>
                      </a:r>
                      <a:r>
                        <a:rPr lang="en-CA" sz="1800" u="none" strike="noStrike" cap="none"/>
                        <a:t>de versions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0" u="none" strike="noStrike" cap="none"/>
                        <a:t>Capacités limitées </a:t>
                      </a:r>
                      <a:r>
                        <a:rPr lang="en-CA" sz="1800" b="1" u="none" strike="noStrike" cap="none"/>
                        <a:t>B2B</a:t>
                      </a: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endParaRPr sz="2159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59"/>
                        <a:buFont typeface="Arial"/>
                        <a:buNone/>
                      </a:pPr>
                      <a:r>
                        <a:rPr lang="en-CA" sz="2159" u="none" strike="noStrike" cap="none" dirty="0"/>
                        <a:t>SAP Hybris</a:t>
                      </a:r>
                      <a:endParaRPr sz="2159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Bonne présence dans le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B2B</a:t>
                      </a:r>
                      <a:endParaRPr sz="1800" b="1" u="none" strike="noStrike" cap="none"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Gestions des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produits </a:t>
                      </a:r>
                      <a:r>
                        <a:rPr lang="en-CA" sz="1800" b="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et du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conteu</a:t>
                      </a:r>
                      <a:endParaRPr sz="1800" b="1" u="none" strike="noStrike" cap="none"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Solution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moins complexe</a:t>
                      </a:r>
                      <a:r>
                        <a:rPr lang="en-CA" sz="1800" b="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,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</a:t>
                      </a: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plus </a:t>
                      </a:r>
                      <a:r>
                        <a:rPr lang="en-CA" sz="1800" b="1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flexible </a:t>
                      </a:r>
                      <a:r>
                        <a:rPr lang="en-CA" sz="1800" b="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et mises à jour </a:t>
                      </a:r>
                      <a:r>
                        <a:rPr lang="en-CA" sz="180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des versions plus facile</a:t>
                      </a:r>
                      <a:endParaRPr sz="2159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1" u="none" strike="noStrike" cap="none" dirty="0" err="1"/>
                        <a:t>Faiblesses</a:t>
                      </a:r>
                      <a:r>
                        <a:rPr lang="en-CA" sz="1800" b="1" u="none" strike="noStrike" cap="none" dirty="0"/>
                        <a:t> </a:t>
                      </a:r>
                      <a:r>
                        <a:rPr lang="en-CA" sz="1800" b="0" u="none" strike="noStrike" cap="none" dirty="0"/>
                        <a:t>pour les </a:t>
                      </a:r>
                      <a:r>
                        <a:rPr lang="en-CA" sz="1800" b="1" u="none" strike="noStrike" cap="none" dirty="0"/>
                        <a:t>rapports</a:t>
                      </a:r>
                      <a:r>
                        <a:rPr lang="en-CA" sz="1800" b="0" u="none" strike="noStrike" cap="none" dirty="0"/>
                        <a:t> / </a:t>
                      </a:r>
                      <a:r>
                        <a:rPr lang="en-CA" sz="1800" b="1" u="none" strike="noStrike" cap="none" dirty="0" err="1"/>
                        <a:t>analytique</a:t>
                      </a:r>
                      <a:r>
                        <a:rPr lang="en-CA" sz="1800" b="1" u="none" strike="noStrike" cap="none" dirty="0"/>
                        <a:t> </a:t>
                      </a:r>
                      <a:r>
                        <a:rPr lang="en-CA" sz="1800" b="0" u="none" strike="noStrike" cap="none" dirty="0"/>
                        <a:t>et la</a:t>
                      </a:r>
                      <a:r>
                        <a:rPr lang="en-CA" sz="1800" b="1" u="none" strike="noStrike" cap="none" dirty="0"/>
                        <a:t> </a:t>
                      </a:r>
                      <a:r>
                        <a:rPr lang="en-CA" sz="1800" b="1" u="none" strike="noStrike" cap="none" dirty="0" err="1"/>
                        <a:t>gestion</a:t>
                      </a:r>
                      <a:r>
                        <a:rPr lang="en-CA" sz="1800" b="1" u="none" strike="noStrike" cap="none" dirty="0"/>
                        <a:t> des </a:t>
                      </a:r>
                      <a:r>
                        <a:rPr lang="en-CA" sz="1800" b="1" u="none" strike="noStrike" cap="none" dirty="0" err="1"/>
                        <a:t>commandes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 Light"/>
                        <a:buChar char="-"/>
                      </a:pPr>
                      <a:r>
                        <a:rPr lang="en-CA" sz="1800" b="1" u="none" strike="noStrike" cap="none" dirty="0"/>
                        <a:t>Documentation</a:t>
                      </a:r>
                      <a:r>
                        <a:rPr lang="en-CA" sz="1800" u="none" strike="noStrike" cap="none" dirty="0"/>
                        <a:t> et </a:t>
                      </a:r>
                      <a:r>
                        <a:rPr lang="en-CA" sz="1800" b="1" u="none" strike="noStrike" cap="none" dirty="0" err="1"/>
                        <a:t>gestion</a:t>
                      </a:r>
                      <a:r>
                        <a:rPr lang="en-CA" sz="1800" b="1" u="none" strike="noStrike" cap="none" dirty="0"/>
                        <a:t>  de la </a:t>
                      </a:r>
                      <a:r>
                        <a:rPr lang="en-CA" sz="1800" b="1" u="none" strike="noStrike" cap="none" dirty="0" err="1"/>
                        <a:t>connaissance</a:t>
                      </a:r>
                      <a:endParaRPr sz="2159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Google Shape;2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507" y="3566891"/>
            <a:ext cx="10248900" cy="573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3lsqjy1sj7i027fcn749gutj-wpengine.netdna-ssl.com/wp-content/uploads/2013/06/kano-model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4"/>
          <a:stretch/>
        </p:blipFill>
        <p:spPr bwMode="auto">
          <a:xfrm>
            <a:off x="814983" y="3313334"/>
            <a:ext cx="10248900" cy="59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5;p27"/>
          <p:cNvSpPr txBox="1">
            <a:spLocks/>
          </p:cNvSpPr>
          <p:nvPr/>
        </p:nvSpPr>
        <p:spPr>
          <a:xfrm>
            <a:off x="465826" y="384598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2800"/>
              <a:buFont typeface="Arial Black"/>
              <a:buNone/>
              <a:defRPr sz="2800" b="0" i="0" u="none" strike="noStrike" cap="none">
                <a:solidFill>
                  <a:srgbClr val="5C62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  <a:buFont typeface="Helvetica Neue Light"/>
              <a:buNone/>
            </a:pPr>
            <a:r>
              <a:rPr lang="fr-FR" sz="4000" b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Comment répondre aux </a:t>
            </a:r>
            <a:r>
              <a:rPr lang="fr-FR" sz="4000" b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défis?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65826" y="365143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la Fondation à l’Innovation</a:t>
            </a:r>
            <a:endParaRPr sz="2800" b="0" i="0" u="none" strike="noStrike" cap="none">
              <a:solidFill>
                <a:srgbClr val="5C626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100" cy="240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None/>
            </a:pPr>
            <a:endParaRPr sz="30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1091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1091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1091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8" marR="0" lvl="0" indent="-109198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None/>
            </a:pPr>
            <a:endParaRPr sz="26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371494" marR="0" lvl="2" indent="-13459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00" y="3608052"/>
            <a:ext cx="5276850" cy="4676775"/>
          </a:xfrm>
          <a:prstGeom prst="rect">
            <a:avLst/>
          </a:prstGeom>
        </p:spPr>
      </p:pic>
      <p:sp>
        <p:nvSpPr>
          <p:cNvPr id="9" name="Google Shape;188;p26"/>
          <p:cNvSpPr txBox="1">
            <a:spLocks/>
          </p:cNvSpPr>
          <p:nvPr/>
        </p:nvSpPr>
        <p:spPr>
          <a:xfrm>
            <a:off x="478465" y="1400783"/>
            <a:ext cx="11423034" cy="264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4436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  <a:defRPr sz="3399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55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5547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rgbClr val="383D4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6569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9"/>
              <a:buFont typeface="Arial"/>
              <a:buChar char="•"/>
              <a:defRPr sz="2159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274298" indent="-274298">
              <a:buFont typeface="Helvetica Neue Light"/>
              <a:buChar char="•"/>
            </a:pPr>
            <a:r>
              <a:rPr lang="en-CA" sz="3200" b="1" dirty="0" smtClean="0">
                <a:latin typeface="Helvetica Neue Light"/>
              </a:rPr>
              <a:t>“A </a:t>
            </a:r>
            <a:r>
              <a:rPr lang="en-CA" sz="3200" b="1" dirty="0">
                <a:latin typeface="Helvetica Neue Light"/>
              </a:rPr>
              <a:t>mobile moment is a point in time and space when someone pulls out a mobile device to get what they want in their immediate context</a:t>
            </a:r>
            <a:r>
              <a:rPr lang="en-CA" sz="3200" b="1" dirty="0" smtClean="0">
                <a:latin typeface="Helvetica Neue Light"/>
              </a:rPr>
              <a:t>.”</a:t>
            </a:r>
          </a:p>
          <a:p>
            <a:pPr marL="0" indent="0">
              <a:buNone/>
            </a:pPr>
            <a:r>
              <a:rPr lang="en-CA" sz="1800" i="1" dirty="0">
                <a:latin typeface="Helvetica Neue Light"/>
              </a:rPr>
              <a:t>Re-Engineer Your Business For Mobile </a:t>
            </a:r>
            <a:r>
              <a:rPr lang="en-CA" sz="1800" i="1" dirty="0" smtClean="0">
                <a:latin typeface="Helvetica Neue Light"/>
              </a:rPr>
              <a:t>Moments - Forrester</a:t>
            </a:r>
            <a:endParaRPr lang="fr-FR" sz="1800" i="1"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698500" y="939800"/>
            <a:ext cx="11318240" cy="32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Helvetica Neue Light"/>
              <a:buNone/>
            </a:pPr>
            <a:r>
              <a:rPr lang="en-CA" sz="56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Merci à tous !</a:t>
            </a:r>
            <a:endParaRPr sz="3200" b="0" i="0" u="none" strike="noStrike" cap="none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632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478465" y="384598"/>
            <a:ext cx="11423034" cy="7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</a:pPr>
            <a:r>
              <a:rPr lang="en-CA" sz="2800" b="1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Références</a:t>
            </a: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219205" y="1162355"/>
            <a:ext cx="8826500" cy="82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Gartner - Magic Quadrant for Digital Commerce (2014)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https://www.wsj.com/articles/mattress-firm-casper-tucks-in-new-execs-to-expand-its-sleep-empire-1516210217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https://www.gartner.com/it-glossary/digital-commerce</a:t>
            </a: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http://www.businessinsider.com/25-companies-that-are-revolutionizing-retail-2017-7#19-elf-cosmetics-brings-inexpensive-quality-makeup-to-the-mainstream-market-19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https://marketingland.com/3-steps-persona-lized-marketing-120449</a:t>
            </a: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https://sleeknote.com/blog/e-commerce-statistics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Influence: The Psychology of Persuasion by Robert </a:t>
            </a:r>
            <a:r>
              <a:rPr lang="en-CA" sz="1600" b="0" i="1" u="none" strike="noStrike" cap="none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Cialdini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none" strike="noStrike" cap="none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</a:t>
            </a: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Business Case Guide, by Marty J. Schmidt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7"/>
              </a:rPr>
              <a:t>https://www.forbes.com/sites/sap/2018/06/14/in-just-24-hours-machine-learning-delivers-your-custom-designed-adidas-sneakers/#34372501117b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Why Machine Learning and Why Now? By Daniel Wellers, Jeff Woods, Dirk </a:t>
            </a:r>
            <a:r>
              <a:rPr lang="en-CA" sz="1600" b="0" i="1" u="none" strike="noStrike" cap="none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Jendroska</a:t>
            </a: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and Christopher Koch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b="0" i="1" u="none" strike="noStrike" cap="none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Billion </a:t>
            </a: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Dollar Apps - How to Find and Implement a Winning Mobile Strategy, By Alex Bratton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292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Designing Across (iOS) Platforms: </a:t>
            </a: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8"/>
              </a:rPr>
              <a:t>https://developer.apple.com/videos/play/wwdc2017/804/</a:t>
            </a: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292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b="0" i="1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Professional Product: Leveraging Scrum as a Competitor Advantage, Don </a:t>
            </a:r>
            <a:r>
              <a:rPr lang="en-CA" sz="1600" b="0" i="1" u="none" strike="noStrike" cap="none" dirty="0" err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McGreal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292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b="0" i="1" u="sng" strike="noStrike" cap="none" dirty="0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9"/>
              </a:rPr>
              <a:t>https://www.forbes.com/sites/jordanmckee/2018/09/11/global-digital-commerce-sales-to-near-6-trillion-by-2022/#45ec844c4c5a</a:t>
            </a:r>
            <a:endParaRPr sz="1600" b="0" i="1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lvl="0" indent="-292100">
              <a:lnSpc>
                <a:spcPct val="110000"/>
              </a:lnSpc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0"/>
              </a:rPr>
              <a:t>https</a:t>
            </a:r>
            <a:r>
              <a:rPr lang="en-CA" sz="1600" i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0"/>
              </a:rPr>
              <a:t>://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0"/>
              </a:rPr>
              <a:t>www.bdc.ca/FR/Documents/analyses_recherche/comment-prendre-le-virage-dans-votre-entreprise-sommaire.pdf?utm_campaign=SBW-2018-Digital-Assessment-Tool-Study-FR&amp;utm_medium=email&amp;utm_source=Eloqua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marL="342900" lvl="0" indent="-292100">
              <a:lnSpc>
                <a:spcPct val="110000"/>
              </a:lnSpc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i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1"/>
              </a:rPr>
              <a:t>http://umnarchitech.com/category/value-proposition-canevas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1"/>
              </a:rPr>
              <a:t>/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marL="342900" lvl="0" indent="-292100">
              <a:lnSpc>
                <a:spcPct val="110000"/>
              </a:lnSpc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i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2"/>
              </a:rPr>
              <a:t>https://www.forrester.com/report/ReEngineer+Your+Business+For+Mobile+Moments/-/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2"/>
              </a:rPr>
              <a:t>E-RES109381?objectid=RES109381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marL="342900" lvl="0" indent="-292100">
              <a:lnSpc>
                <a:spcPct val="110000"/>
              </a:lnSpc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sz="1600" i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3"/>
              </a:rPr>
              <a:t>https://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13"/>
              </a:rPr>
              <a:t>www.lapresse.ca/affaires/economie/canada/201811/15/01-5204263-bdc-240-millions-en-prets-express-en-un-an.php?utm_categorieinterne=trafficdrivers&amp;utm_contenuinterne=cyberpresse_B2_affaires_3851349_section_POS1</a:t>
            </a:r>
            <a:r>
              <a:rPr lang="en-CA" sz="1600" i="1" dirty="0" smtClean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lang="en-CA" sz="1600" i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indent="-292100">
              <a:lnSpc>
                <a:spcPct val="110000"/>
              </a:lnSpc>
              <a:buClr>
                <a:schemeClr val="lt1"/>
              </a:buClr>
              <a:buSzPts val="1600"/>
              <a:buFont typeface="Helvetica Neue Light"/>
              <a:buChar char="•"/>
            </a:pPr>
            <a:r>
              <a:rPr lang="en-CA" u="sng" dirty="0">
                <a:hlinkClick r:id="rId14"/>
              </a:rPr>
              <a:t>https://blog.hubspot.com/service/voice-of-the-customer-methodologies</a:t>
            </a:r>
            <a:endParaRPr lang="en-CA" dirty="0"/>
          </a:p>
          <a:p>
            <a:pPr marL="342900" lvl="0" indent="-292100">
              <a:lnSpc>
                <a:spcPct val="110000"/>
              </a:lnSpc>
              <a:buClr>
                <a:schemeClr val="lt1"/>
              </a:buClr>
              <a:buSzPts val="1600"/>
              <a:buFont typeface="Helvetica Neue Light"/>
              <a:buChar char="•"/>
            </a:pPr>
            <a:endParaRPr sz="1600" i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912825" y="844062"/>
            <a:ext cx="11536800" cy="46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 Light"/>
              <a:buNone/>
            </a:pPr>
            <a:r>
              <a:rPr lang="en-CA" sz="3600" b="1" i="0" u="none" strike="noStrike" cap="none" dirty="0" err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Définition</a:t>
            </a:r>
            <a:r>
              <a:rPr lang="en-CA" sz="3600" b="1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commerce </a:t>
            </a:r>
            <a:r>
              <a:rPr lang="en-CA" sz="3600" b="1" i="0" u="none" strike="noStrike" cap="none" dirty="0" err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numérique</a:t>
            </a:r>
            <a:r>
              <a:rPr lang="en-CA" sz="3600" b="1" i="0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3600" b="1" i="0" u="none" strike="noStrike" cap="none" dirty="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 Light"/>
              <a:buNone/>
            </a:pPr>
            <a:endParaRPr sz="3600" b="1" i="1" u="none" strike="noStrike" cap="none" dirty="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CA" sz="18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Digital Commerce</a:t>
            </a:r>
            <a:r>
              <a:rPr lang="en-CA" sz="1800" b="0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the</a:t>
            </a:r>
            <a:r>
              <a:rPr lang="en-CA" sz="1800" b="1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buying </a:t>
            </a:r>
            <a:r>
              <a:rPr lang="en-CA" sz="1800" b="0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en-CA" sz="1800" b="1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selling </a:t>
            </a:r>
            <a:r>
              <a:rPr lang="en-CA" sz="1800" b="0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of </a:t>
            </a:r>
            <a:r>
              <a:rPr lang="en-CA" sz="1800" b="1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goods </a:t>
            </a:r>
            <a:r>
              <a:rPr lang="en-CA" sz="1800" b="0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en-CA" sz="1800" b="1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services </a:t>
            </a:r>
            <a:r>
              <a:rPr lang="en-CA" sz="1800" b="0" i="1" u="none" strike="noStrike" cap="none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using the Internet, mobile networks and commerce </a:t>
            </a:r>
            <a:r>
              <a:rPr lang="en-CA" sz="1800" b="0" i="1" u="none" strike="noStrike" cap="none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infrastructure. </a:t>
            </a:r>
            <a:br>
              <a:rPr lang="en-CA" sz="1800" b="0" i="1" u="none" strike="noStrike" cap="none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CA" sz="1800" b="0" i="1" u="none" strike="noStrike" cap="none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CA" sz="1800" b="0" i="1" u="none" strike="noStrike" cap="none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CA" sz="1800" b="0" i="1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CA" sz="1800" b="0" i="1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CA" sz="1800" b="0" i="1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CA" sz="1800" b="0" i="1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1" i="0" u="none" strike="noStrike" cap="none" dirty="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 b="1" i="1" u="none" strike="noStrike" cap="none" dirty="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Gartner - IT Glossary</a:t>
            </a:r>
            <a:endParaRPr sz="2000" b="1" i="1" u="none" strike="noStrike" cap="none" dirty="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Google Shape;42;p8"/>
          <p:cNvSpPr txBox="1">
            <a:spLocks/>
          </p:cNvSpPr>
          <p:nvPr/>
        </p:nvSpPr>
        <p:spPr>
          <a:xfrm>
            <a:off x="912825" y="2782110"/>
            <a:ext cx="11381158" cy="153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5000"/>
              <a:buFont typeface="Arial Black"/>
              <a:buNone/>
              <a:defRPr sz="5000" b="1" i="0" u="none" strike="noStrike" cap="none">
                <a:solidFill>
                  <a:srgbClr val="5C62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CA" sz="1800" b="0" i="1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It 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includes the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marketing activities 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that support these transactions, including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people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processes 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technologies 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to execute the offering of development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content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analytics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promotion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pricing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customer acquisition and retention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and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customer experience at all touchpoints 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throughout the </a:t>
            </a:r>
            <a:r>
              <a:rPr lang="en-CA" sz="180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customer buying journey</a:t>
            </a:r>
            <a:r>
              <a:rPr lang="en-CA" sz="1800" b="0" i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ctrTitle"/>
          </p:nvPr>
        </p:nvSpPr>
        <p:spPr>
          <a:xfrm>
            <a:off x="2016367" y="3918133"/>
            <a:ext cx="11357302" cy="2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CA" sz="2600" b="0" i="1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https://www.forbes.com/sites/jordanmckee/2018/09/11/global-digital-commerce-sales-to-near-6-trillion-by-2022/#45ec844c4c5a</a:t>
            </a:r>
            <a:r>
              <a:rPr lang="en-CA" sz="2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CA" sz="2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CA" sz="3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CA" sz="3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CA" sz="3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CA" sz="3600" b="1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800" b="0" i="1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 Light"/>
              <a:buNone/>
            </a:pPr>
            <a:endParaRPr sz="2400" b="1" i="0" u="none" strike="noStrike" cap="none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7223" y="2426733"/>
            <a:ext cx="8500980" cy="14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 txBox="1">
            <a:spLocks noGrp="1"/>
          </p:cNvSpPr>
          <p:nvPr>
            <p:ph type="title"/>
          </p:nvPr>
        </p:nvSpPr>
        <p:spPr>
          <a:xfrm>
            <a:off x="478465" y="384598"/>
            <a:ext cx="11423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200"/>
              <a:buFont typeface="Helvetica Neue Light"/>
              <a:buNone/>
            </a:pPr>
            <a:r>
              <a:rPr lang="en-CA" sz="42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Entreprises en démarrage – Cas “Faltour”</a:t>
            </a:r>
            <a:endParaRPr sz="2800" b="0" i="0" u="none" strike="noStrike" cap="none">
              <a:solidFill>
                <a:srgbClr val="5C626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Google Shape;217;p2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100" cy="7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575" marR="0" lvl="0" indent="-215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Mission</a:t>
            </a:r>
            <a:endParaRPr sz="3399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55575" marR="0" lvl="0" indent="-215836" algn="l" rtl="0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Plan &amp; Stratégie de croissance</a:t>
            </a:r>
            <a:endParaRPr sz="3399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55575" marR="0" lvl="0" indent="-215836" algn="l" rtl="0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Modèle d’affaires</a:t>
            </a:r>
            <a:endParaRPr sz="3399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8" name="Google Shape;2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200" y="4175446"/>
            <a:ext cx="6336775" cy="489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78465" y="384598"/>
            <a:ext cx="11423034" cy="7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200"/>
              <a:buFont typeface="Helvetica Neue Light"/>
              <a:buNone/>
            </a:pPr>
            <a:r>
              <a:rPr lang="en-CA" sz="42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Leçons apprises – Cas “Faltour”</a:t>
            </a:r>
            <a:endParaRPr sz="2800" b="0" i="0" u="none" strike="noStrike" cap="none">
              <a:solidFill>
                <a:srgbClr val="5C626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034" cy="730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575" marR="0" lvl="0" indent="-215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Stratégies</a:t>
            </a:r>
            <a:r>
              <a:rPr lang="en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 &amp; </a:t>
            </a:r>
            <a:r>
              <a:rPr lang="en-CA" sz="3399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Tactiques</a:t>
            </a:r>
            <a:r>
              <a:rPr lang="en-CA" sz="3399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33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</a:t>
            </a:r>
            <a:r>
              <a:rPr lang="en-CA" sz="3399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vente</a:t>
            </a:r>
            <a:endParaRPr lang="en-CA" sz="3399" b="0" i="0" u="none" strike="noStrike" cap="none" dirty="0" smtClean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12775" lvl="1" indent="-215836">
              <a:spcBef>
                <a:spcPts val="0"/>
              </a:spcBef>
              <a:buSzPts val="3399"/>
            </a:pPr>
            <a:r>
              <a:rPr lang="fr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Complexité du produit</a:t>
            </a:r>
          </a:p>
          <a:p>
            <a:pPr marL="612775" lvl="1" indent="-215836">
              <a:spcBef>
                <a:spcPts val="0"/>
              </a:spcBef>
              <a:buSzPts val="3399"/>
            </a:pPr>
            <a:r>
              <a:rPr lang="fr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Éléments psychologiques et émotionnels (client, prix)</a:t>
            </a:r>
          </a:p>
          <a:p>
            <a:pPr marL="612775" lvl="1" indent="-215836">
              <a:spcBef>
                <a:spcPts val="0"/>
              </a:spcBef>
              <a:buSzPts val="3399"/>
            </a:pPr>
            <a:r>
              <a:rPr lang="fr-CA" b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Tactique du vendeur de drogue</a:t>
            </a:r>
            <a:endParaRPr b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55575" marR="0" lvl="0" indent="-215836" algn="l" rtl="0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Masse critique</a:t>
            </a:r>
            <a:endParaRPr dirty="0"/>
          </a:p>
          <a:p>
            <a:pPr marL="155575" marR="0" lvl="0" indent="-215836" algn="l" rtl="0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Tester le </a:t>
            </a:r>
            <a:r>
              <a:rPr lang="en-CA" sz="3399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produit</a:t>
            </a:r>
            <a:endParaRPr lang="en-CA" sz="3399" b="0" i="0" u="none" strike="noStrike" cap="none" dirty="0" smtClean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12775" lvl="1" indent="-215836">
              <a:spcBef>
                <a:spcPts val="682"/>
              </a:spcBef>
              <a:buSzPts val="3399"/>
            </a:pPr>
            <a:r>
              <a:rPr lang="en-CA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Plan A: B2C, 1 </a:t>
            </a:r>
            <a:r>
              <a:rPr lang="en-CA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produit</a:t>
            </a:r>
            <a:r>
              <a:rPr lang="en-CA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marL="612775" lvl="1" indent="-215836">
              <a:spcBef>
                <a:spcPts val="682"/>
              </a:spcBef>
              <a:buSzPts val="3399"/>
            </a:pPr>
            <a:r>
              <a:rPr lang="en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Plan </a:t>
            </a:r>
            <a:r>
              <a:rPr lang="en-CA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B: B2C, 3 </a:t>
            </a:r>
            <a:r>
              <a:rPr lang="en-CA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produits</a:t>
            </a:r>
            <a:endParaRPr lang="en-CA" b="0" i="0" u="none" strike="noStrike" cap="none" dirty="0" smtClean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12775" lvl="1" indent="-215836">
              <a:spcBef>
                <a:spcPts val="682"/>
              </a:spcBef>
              <a:buSzPts val="3399"/>
            </a:pPr>
            <a:r>
              <a:rPr lang="en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Plan</a:t>
            </a:r>
            <a:r>
              <a:rPr lang="en-CA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C: B2B2C</a:t>
            </a:r>
          </a:p>
          <a:p>
            <a:pPr marL="612775" lvl="1" indent="-215836">
              <a:spcBef>
                <a:spcPts val="682"/>
              </a:spcBef>
              <a:buSzPts val="3399"/>
            </a:pPr>
            <a:r>
              <a:rPr lang="en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Plan D: </a:t>
            </a:r>
            <a:r>
              <a:rPr lang="en-CA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Partenariat</a:t>
            </a:r>
            <a:endParaRPr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2400" y="3513371"/>
            <a:ext cx="6639616" cy="5130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 dirty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4000" b="1" i="0" u="none" strike="noStrike" cap="none" dirty="0" err="1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Maturité</a:t>
            </a:r>
            <a:r>
              <a:rPr lang="en-CA" sz="4000" b="1" i="0" u="none" strike="noStrike" cap="none" dirty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des </a:t>
            </a:r>
            <a:r>
              <a:rPr lang="en-CA" sz="4000" b="1" i="0" u="none" strike="noStrike" cap="none" dirty="0" err="1" smtClean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stratégies</a:t>
            </a:r>
            <a:r>
              <a:rPr lang="en-CA" sz="4000" b="1" i="0" u="none" strike="noStrike" cap="none" dirty="0" smtClean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4000" b="1" i="0" u="none" strike="noStrike" cap="none" dirty="0" err="1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d’entreprises</a:t>
            </a:r>
            <a:endParaRPr sz="4000" b="1" i="0" u="none" strike="noStrike" cap="none" dirty="0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5241399" cy="23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575" marR="0" lvl="0" indent="-215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Helvetica Neue Light"/>
              <a:buChar char="•"/>
            </a:pPr>
            <a:r>
              <a:rPr lang="en-CA" sz="33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3399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Culture </a:t>
            </a:r>
            <a:r>
              <a:rPr lang="en-CA" sz="3399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Numérique</a:t>
            </a:r>
            <a:endParaRPr lang="fr-CA" dirty="0" smtClean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55575" marR="0" lvl="0" indent="-215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Helvetica Neue Light"/>
              <a:buChar char="•"/>
            </a:pPr>
            <a:endParaRPr lang="fr-CA" sz="3399" b="0" i="0" u="none" strike="noStrike" cap="none" dirty="0" smtClean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55575" marR="0" lvl="0" indent="-215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Helvetica Neue Light"/>
              <a:buChar char="•"/>
            </a:pPr>
            <a:r>
              <a:rPr lang="fr-CA" sz="3399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Évolution des Stratégies de commerce numérique</a:t>
            </a:r>
            <a:endParaRPr sz="3399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0898" y="5817143"/>
            <a:ext cx="5786104" cy="321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898" y="1305901"/>
            <a:ext cx="5786104" cy="407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585" y="1462290"/>
            <a:ext cx="2107827" cy="128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Expérience Client</a:t>
            </a:r>
            <a:endParaRPr sz="4000" b="1" i="0" u="none" strike="noStrike" cap="none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100" cy="7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575" marR="0" lvl="0" indent="-215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Situation </a:t>
            </a:r>
            <a:r>
              <a:rPr lang="en-CA" sz="3399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Actuelle</a:t>
            </a:r>
            <a:r>
              <a:rPr lang="en-CA" sz="3399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</a:t>
            </a:r>
            <a:r>
              <a:rPr lang="en-CA" b="0" i="0" u="none" strike="noStrike" cap="none" dirty="0" err="1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Voix</a:t>
            </a:r>
            <a:r>
              <a:rPr lang="en-CA" b="0" i="0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client </a:t>
            </a:r>
            <a:r>
              <a:rPr lang="en-CA" b="0" i="1" u="none" strike="noStrike" cap="none" dirty="0" smtClean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(“Voice of Customer”)</a:t>
            </a:r>
            <a:endParaRPr lang="en-CA" b="0" i="0" u="none" strike="noStrike" cap="none" dirty="0" smtClean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12775" lvl="1" indent="-215836">
              <a:spcBef>
                <a:spcPts val="0"/>
              </a:spcBef>
              <a:buSzPts val="3399"/>
            </a:pPr>
            <a:r>
              <a:rPr lang="en-CA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Diagnostique</a:t>
            </a:r>
            <a:r>
              <a:rPr lang="en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. Ex: Net Promoter Score</a:t>
            </a:r>
          </a:p>
          <a:p>
            <a:pPr marL="612775" lvl="1" indent="-215836">
              <a:spcBef>
                <a:spcPts val="0"/>
              </a:spcBef>
              <a:buSzPts val="3399"/>
            </a:pPr>
            <a:r>
              <a:rPr lang="en-CA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Compréhension</a:t>
            </a:r>
            <a:r>
              <a:rPr lang="en-CA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4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en-CA" sz="2400" i="1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entrevues</a:t>
            </a:r>
            <a:r>
              <a:rPr lang="en-CA" sz="24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CA" sz="2400" i="1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sondages</a:t>
            </a:r>
            <a:r>
              <a:rPr lang="en-CA" sz="24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CA" sz="2400" i="1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médias</a:t>
            </a:r>
            <a:r>
              <a:rPr lang="en-CA" sz="24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CA" sz="2400" i="1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sociaux</a:t>
            </a:r>
            <a:r>
              <a:rPr lang="en-CA" sz="24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CA" sz="2400" i="1" dirty="0" err="1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évaluations</a:t>
            </a:r>
            <a:r>
              <a:rPr lang="en-CA" sz="2400" i="1" dirty="0" smtClean="0">
                <a:latin typeface="Helvetica Neue Light"/>
                <a:ea typeface="Helvetica Neue Light"/>
                <a:cs typeface="Helvetica Neue Light"/>
                <a:sym typeface="Helvetica Neue Light"/>
              </a:rPr>
              <a:t>, etc.)</a:t>
            </a:r>
            <a:endParaRPr sz="2400" b="0" i="1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2" descr="https://fr.checkmarket.com/wp-content/uploads/2011/06/NPS-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1" y="3402273"/>
            <a:ext cx="7607098" cy="37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1" cy="7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 smtClean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Expérience &amp; Parcours </a:t>
            </a:r>
            <a:r>
              <a:rPr lang="en-CA" sz="4000" b="1" i="0" u="none" strike="noStrike" cap="none" dirty="0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Client</a:t>
            </a:r>
            <a:endParaRPr sz="4000" b="1" i="0" u="none" strike="noStrike" cap="none" dirty="0">
              <a:solidFill>
                <a:srgbClr val="5C626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034" cy="730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9" marR="0" lvl="0" indent="-274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3399"/>
              <a:buFont typeface="Arial"/>
              <a:buChar char="•"/>
            </a:pPr>
            <a:r>
              <a:rPr lang="en-CA" sz="33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Situation </a:t>
            </a:r>
            <a:r>
              <a:rPr lang="en-CA" sz="3399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Souhaitée</a:t>
            </a:r>
            <a:r>
              <a:rPr lang="en-CA" sz="3399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Projection</a:t>
            </a:r>
            <a:endParaRPr sz="3399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822898" marR="0" lvl="1" indent="-2742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800"/>
              <a:buFont typeface="Arial"/>
              <a:buChar char="•"/>
            </a:pP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Example - </a:t>
            </a:r>
            <a:r>
              <a:rPr lang="en-CA" sz="28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industrie</a:t>
            </a:r>
            <a:r>
              <a:rPr lang="en-CA" sz="28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voyage</a:t>
            </a:r>
            <a:endParaRPr sz="28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611546" marR="0" lvl="2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Rêve</a:t>
            </a:r>
            <a:r>
              <a:rPr lang="en-CA" sz="24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&amp; Inspiration</a:t>
            </a:r>
            <a:endParaRPr sz="24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611546" marR="0" lvl="2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Recherche</a:t>
            </a:r>
            <a:endParaRPr sz="24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611546" marR="0" lvl="2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Planification</a:t>
            </a:r>
            <a:endParaRPr sz="24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611546" marR="0" lvl="2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Réservation</a:t>
            </a:r>
            <a:endParaRPr sz="24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1611546" marR="0" lvl="2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 dirty="0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Exploration</a:t>
            </a:r>
            <a:endParaRPr sz="2400" b="0" i="0" u="none" strike="noStrike" cap="none" dirty="0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611546" marR="0" lvl="2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D42"/>
              </a:buClr>
              <a:buSzPts val="2400"/>
              <a:buFont typeface="Arial"/>
              <a:buAutoNum type="arabicPeriod"/>
            </a:pPr>
            <a:r>
              <a:rPr lang="en-CA" sz="2400" b="0" i="0" u="none" strike="noStrike" cap="none" dirty="0" err="1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Partage</a:t>
            </a:r>
            <a:endParaRPr sz="2400" b="0" i="0" u="none" strike="noStrike" cap="none" dirty="0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4" name="Google Shape;94;p15" descr="https://images.pexels.com/photos/59519/pexels-photo-59519.jpeg?auto=compress&amp;cs=tinysrgb&amp;dpr=2&amp;h=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528" y="2885895"/>
            <a:ext cx="6496857" cy="433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65826" y="384598"/>
            <a:ext cx="11608201" cy="7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C6268"/>
              </a:buClr>
              <a:buSzPts val="4000"/>
              <a:buFont typeface="Helvetica Neue Light"/>
              <a:buNone/>
            </a:pPr>
            <a:r>
              <a:rPr lang="en-CA" sz="4000" b="1" i="0" u="none" strike="noStrike" cap="none">
                <a:solidFill>
                  <a:srgbClr val="5C626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Expérience Client – Persona</a:t>
            </a:r>
            <a:endParaRPr sz="2800" b="0" i="0" u="none" strike="noStrike" cap="none">
              <a:solidFill>
                <a:srgbClr val="5C626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78465" y="1643063"/>
            <a:ext cx="11423034" cy="730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4299" marR="0" lvl="0" indent="-274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Âge</a:t>
            </a:r>
            <a:endParaRPr sz="2600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Genre</a:t>
            </a:r>
            <a:endParaRPr sz="3399" b="0" i="0" u="none" strike="noStrike" cap="none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Revenus</a:t>
            </a:r>
            <a:endParaRPr sz="2600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Personalité</a:t>
            </a:r>
            <a:endParaRPr sz="2600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Situation familiale</a:t>
            </a:r>
            <a:endParaRPr sz="2600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Habitudes d'achat</a:t>
            </a:r>
            <a:endParaRPr sz="2600" b="0" i="0" u="none" strike="noStrike" cap="none">
              <a:solidFill>
                <a:srgbClr val="383D4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74299" marR="0" lvl="0" indent="-274299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383D42"/>
              </a:buClr>
              <a:buSzPts val="2600"/>
              <a:buFont typeface="Arial"/>
              <a:buChar char="•"/>
            </a:pPr>
            <a:r>
              <a:rPr lang="en-CA" sz="2600" b="0" i="0" u="none" strike="noStrike" cap="none">
                <a:solidFill>
                  <a:srgbClr val="383D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Etc.</a:t>
            </a:r>
            <a:endParaRPr sz="3399" b="0" i="0" u="none" strike="noStrike" cap="none">
              <a:solidFill>
                <a:srgbClr val="383D4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400" y="1341438"/>
            <a:ext cx="8993187" cy="191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apter">
  <a:themeElements>
    <a:clrScheme name="SMITH">
      <a:dk1>
        <a:srgbClr val="000000"/>
      </a:dk1>
      <a:lt1>
        <a:srgbClr val="FFFFFF"/>
      </a:lt1>
      <a:dk2>
        <a:srgbClr val="464646"/>
      </a:dk2>
      <a:lt2>
        <a:srgbClr val="E6E6E6"/>
      </a:lt2>
      <a:accent1>
        <a:srgbClr val="D85E61"/>
      </a:accent1>
      <a:accent2>
        <a:srgbClr val="0CA1B4"/>
      </a:accent2>
      <a:accent3>
        <a:srgbClr val="F6AD20"/>
      </a:accent3>
      <a:accent4>
        <a:srgbClr val="AAC83E"/>
      </a:accent4>
      <a:accent5>
        <a:srgbClr val="828282"/>
      </a:accent5>
      <a:accent6>
        <a:srgbClr val="BEBEB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683</Words>
  <Application>Microsoft Office PowerPoint</Application>
  <PresentationFormat>Custom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Helvetica Neue Light</vt:lpstr>
      <vt:lpstr>Verdana</vt:lpstr>
      <vt:lpstr>1_Chapter</vt:lpstr>
      <vt:lpstr>Les clés du succès pour le commerce numérique  27 Novembre 2018</vt:lpstr>
      <vt:lpstr>Définition du commerce numérique:  Digital Commerce the buying and selling of goods and services using the Internet, mobile networks and commerce infrastructure.         Gartner - IT Glossary</vt:lpstr>
      <vt:lpstr>https://www.forbes.com/sites/jordanmckee/2018/09/11/global-digital-commerce-sales-to-near-6-trillion-by-2022/#45ec844c4c5a    </vt:lpstr>
      <vt:lpstr>Entreprises en démarrage – Cas “Faltour”</vt:lpstr>
      <vt:lpstr>Leçons apprises – Cas “Faltour”</vt:lpstr>
      <vt:lpstr> Maturité des stratégies d’entreprises</vt:lpstr>
      <vt:lpstr> Expérience Client</vt:lpstr>
      <vt:lpstr>Expérience &amp; Parcours Client</vt:lpstr>
      <vt:lpstr>Expérience Client – Persona</vt:lpstr>
      <vt:lpstr>Expérience Client – Catégorisation des Besoins</vt:lpstr>
      <vt:lpstr>Expérience Client – Standards de l’industrie</vt:lpstr>
      <vt:lpstr>Expérience Client – Avantage Concurrentiel</vt:lpstr>
      <vt:lpstr>Expérience Client –  Perturbation (« Disruption »)</vt:lpstr>
      <vt:lpstr>Parcours Client à Utilisateur</vt:lpstr>
      <vt:lpstr>PowerPoint Presentation</vt:lpstr>
      <vt:lpstr>De la Fondation à l’Innovation</vt:lpstr>
      <vt:lpstr>PowerPoint Presentation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clés du succès pour le commerce numérique  27 Novembre 2018</dc:title>
  <dc:creator>MCNEIL, Jean-François (MTL)</dc:creator>
  <cp:lastModifiedBy>MCNEIL, Jean-François (MTL)</cp:lastModifiedBy>
  <cp:revision>25</cp:revision>
  <dcterms:modified xsi:type="dcterms:W3CDTF">2018-11-26T14:45:34Z</dcterms:modified>
</cp:coreProperties>
</file>