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25"/>
  </p:notesMasterIdLst>
  <p:handoutMasterIdLst>
    <p:handoutMasterId r:id="rId26"/>
  </p:handoutMasterIdLst>
  <p:sldIdLst>
    <p:sldId id="256" r:id="rId2"/>
    <p:sldId id="310" r:id="rId3"/>
    <p:sldId id="292" r:id="rId4"/>
    <p:sldId id="286" r:id="rId5"/>
    <p:sldId id="308" r:id="rId6"/>
    <p:sldId id="287" r:id="rId7"/>
    <p:sldId id="288" r:id="rId8"/>
    <p:sldId id="293" r:id="rId9"/>
    <p:sldId id="289" r:id="rId10"/>
    <p:sldId id="311" r:id="rId11"/>
    <p:sldId id="277" r:id="rId12"/>
    <p:sldId id="276" r:id="rId13"/>
    <p:sldId id="299" r:id="rId14"/>
    <p:sldId id="267" r:id="rId15"/>
    <p:sldId id="268" r:id="rId16"/>
    <p:sldId id="259" r:id="rId17"/>
    <p:sldId id="266" r:id="rId18"/>
    <p:sldId id="301" r:id="rId19"/>
    <p:sldId id="278" r:id="rId20"/>
    <p:sldId id="274" r:id="rId21"/>
    <p:sldId id="303" r:id="rId22"/>
    <p:sldId id="265"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64984" autoAdjust="0"/>
  </p:normalViewPr>
  <p:slideViewPr>
    <p:cSldViewPr snapToGrid="0" snapToObjects="1">
      <p:cViewPr varScale="1">
        <p:scale>
          <a:sx n="71" d="100"/>
          <a:sy n="71" d="100"/>
        </p:scale>
        <p:origin x="-2160" y="-120"/>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CA" noProof="0" dirty="0" smtClean="0"/>
              <a:t>Pourcentage </a:t>
            </a:r>
            <a:br>
              <a:rPr lang="fr-CA" noProof="0" dirty="0" smtClean="0"/>
            </a:br>
            <a:r>
              <a:rPr lang="fr-CA" noProof="0" dirty="0" smtClean="0"/>
              <a:t>de</a:t>
            </a:r>
            <a:r>
              <a:rPr lang="fr-CA" baseline="0" noProof="0" dirty="0" smtClean="0"/>
              <a:t> la v</a:t>
            </a:r>
            <a:r>
              <a:rPr lang="fr-CA" noProof="0" dirty="0" smtClean="0"/>
              <a:t>aleur acquise</a:t>
            </a:r>
            <a:endParaRPr lang="fr-CA" noProof="0" dirty="0"/>
          </a:p>
        </c:rich>
      </c:tx>
      <c:layout/>
      <c:overlay val="0"/>
    </c:title>
    <c:autoTitleDeleted val="0"/>
    <c:plotArea>
      <c:layout/>
      <c:barChart>
        <c:barDir val="col"/>
        <c:grouping val="stacked"/>
        <c:varyColors val="0"/>
        <c:ser>
          <c:idx val="0"/>
          <c:order val="0"/>
          <c:tx>
            <c:strRef>
              <c:f>Sheet1!$B$1</c:f>
              <c:strCache>
                <c:ptCount val="1"/>
                <c:pt idx="0">
                  <c:v>Revenus</c:v>
                </c:pt>
              </c:strCache>
            </c:strRef>
          </c:tx>
          <c:invertIfNegative val="0"/>
          <c:dLbls>
            <c:showLegendKey val="0"/>
            <c:showVal val="1"/>
            <c:showCatName val="0"/>
            <c:showSerName val="0"/>
            <c:showPercent val="0"/>
            <c:showBubbleSize val="0"/>
            <c:separator> </c:separator>
            <c:showLeaderLines val="0"/>
          </c:dLbls>
          <c:cat>
            <c:strRef>
              <c:f>Sheet1!$A$2:$A$4</c:f>
              <c:strCache>
                <c:ptCount val="3"/>
                <c:pt idx="0">
                  <c:v>Janvier</c:v>
                </c:pt>
                <c:pt idx="1">
                  <c:v>Février</c:v>
                </c:pt>
                <c:pt idx="2">
                  <c:v>Mars</c:v>
                </c:pt>
              </c:strCache>
            </c:strRef>
          </c:cat>
          <c:val>
            <c:numRef>
              <c:f>Sheet1!$B$2:$B$4</c:f>
              <c:numCache>
                <c:formatCode>0%</c:formatCode>
                <c:ptCount val="3"/>
                <c:pt idx="0">
                  <c:v>0.4</c:v>
                </c:pt>
                <c:pt idx="1">
                  <c:v>0.45</c:v>
                </c:pt>
                <c:pt idx="2">
                  <c:v>0.45</c:v>
                </c:pt>
              </c:numCache>
            </c:numRef>
          </c:val>
        </c:ser>
        <c:ser>
          <c:idx val="1"/>
          <c:order val="1"/>
          <c:tx>
            <c:strRef>
              <c:f>Sheet1!$C$1</c:f>
              <c:strCache>
                <c:ptCount val="1"/>
                <c:pt idx="0">
                  <c:v>Opérations</c:v>
                </c:pt>
              </c:strCache>
            </c:strRef>
          </c:tx>
          <c:invertIfNegative val="0"/>
          <c:cat>
            <c:strRef>
              <c:f>Sheet1!$A$2:$A$4</c:f>
              <c:strCache>
                <c:ptCount val="3"/>
                <c:pt idx="0">
                  <c:v>Janvier</c:v>
                </c:pt>
                <c:pt idx="1">
                  <c:v>Février</c:v>
                </c:pt>
                <c:pt idx="2">
                  <c:v>Mars</c:v>
                </c:pt>
              </c:strCache>
            </c:strRef>
          </c:cat>
          <c:val>
            <c:numRef>
              <c:f>Sheet1!$C$2:$C$4</c:f>
              <c:numCache>
                <c:formatCode>0%</c:formatCode>
                <c:ptCount val="3"/>
                <c:pt idx="1">
                  <c:v>0.333333333333333</c:v>
                </c:pt>
                <c:pt idx="2">
                  <c:v>0.5</c:v>
                </c:pt>
              </c:numCache>
            </c:numRef>
          </c:val>
        </c:ser>
        <c:ser>
          <c:idx val="2"/>
          <c:order val="2"/>
          <c:tx>
            <c:strRef>
              <c:f>Sheet1!$D$1</c:f>
              <c:strCache>
                <c:ptCount val="1"/>
                <c:pt idx="0">
                  <c:v>Sans papier</c:v>
                </c:pt>
              </c:strCache>
            </c:strRef>
          </c:tx>
          <c:invertIfNegative val="0"/>
          <c:cat>
            <c:strRef>
              <c:f>Sheet1!$A$2:$A$4</c:f>
              <c:strCache>
                <c:ptCount val="3"/>
                <c:pt idx="0">
                  <c:v>Janvier</c:v>
                </c:pt>
                <c:pt idx="1">
                  <c:v>Février</c:v>
                </c:pt>
                <c:pt idx="2">
                  <c:v>Mars</c:v>
                </c:pt>
              </c:strCache>
            </c:strRef>
          </c:cat>
          <c:val>
            <c:numRef>
              <c:f>Sheet1!$D$2:$D$4</c:f>
              <c:numCache>
                <c:formatCode>General</c:formatCode>
                <c:ptCount val="3"/>
                <c:pt idx="2" formatCode="0%">
                  <c:v>0.2</c:v>
                </c:pt>
              </c:numCache>
            </c:numRef>
          </c:val>
        </c:ser>
        <c:dLbls>
          <c:showLegendKey val="0"/>
          <c:showVal val="1"/>
          <c:showCatName val="0"/>
          <c:showSerName val="0"/>
          <c:showPercent val="0"/>
          <c:showBubbleSize val="0"/>
        </c:dLbls>
        <c:gapWidth val="150"/>
        <c:overlap val="100"/>
        <c:axId val="-2103719448"/>
        <c:axId val="-2103863352"/>
      </c:barChart>
      <c:catAx>
        <c:axId val="-2103719448"/>
        <c:scaling>
          <c:orientation val="minMax"/>
        </c:scaling>
        <c:delete val="0"/>
        <c:axPos val="b"/>
        <c:majorTickMark val="out"/>
        <c:minorTickMark val="none"/>
        <c:tickLblPos val="nextTo"/>
        <c:crossAx val="-2103863352"/>
        <c:crosses val="autoZero"/>
        <c:auto val="1"/>
        <c:lblAlgn val="ctr"/>
        <c:lblOffset val="100"/>
        <c:noMultiLvlLbl val="0"/>
      </c:catAx>
      <c:valAx>
        <c:axId val="-2103863352"/>
        <c:scaling>
          <c:orientation val="minMax"/>
        </c:scaling>
        <c:delete val="1"/>
        <c:axPos val="l"/>
        <c:majorGridlines/>
        <c:numFmt formatCode="0%" sourceLinked="1"/>
        <c:majorTickMark val="out"/>
        <c:minorTickMark val="none"/>
        <c:tickLblPos val="nextTo"/>
        <c:crossAx val="-21037194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A9BA6-91FD-6D44-A7E3-B232FB4D4F2F}" type="doc">
      <dgm:prSet loTypeId="urn:microsoft.com/office/officeart/2005/8/layout/process2" loCatId="" qsTypeId="urn:microsoft.com/office/officeart/2005/8/quickstyle/3D1" qsCatId="3D" csTypeId="urn:microsoft.com/office/officeart/2005/8/colors/accent0_1" csCatId="mainScheme" phldr="1"/>
      <dgm:spPr/>
      <dgm:t>
        <a:bodyPr/>
        <a:lstStyle/>
        <a:p>
          <a:endParaRPr lang="fr-CA"/>
        </a:p>
      </dgm:t>
    </dgm:pt>
    <dgm:pt modelId="{04BE2184-151F-C04A-964D-6A6883C75387}">
      <dgm:prSet custT="1">
        <dgm:style>
          <a:lnRef idx="2">
            <a:schemeClr val="accent1"/>
          </a:lnRef>
          <a:fillRef idx="1">
            <a:schemeClr val="lt1"/>
          </a:fillRef>
          <a:effectRef idx="0">
            <a:schemeClr val="accent1"/>
          </a:effectRef>
          <a:fontRef idx="minor">
            <a:schemeClr val="dk1"/>
          </a:fontRef>
        </dgm:style>
      </dgm:prSet>
      <dgm:spPr/>
      <dgm:t>
        <a:bodyPr/>
        <a:lstStyle/>
        <a:p>
          <a:pPr rtl="0"/>
          <a:r>
            <a:rPr lang="fr-CA" sz="3200" baseline="0" noProof="0" dirty="0" smtClean="0"/>
            <a:t>1. Déterminer</a:t>
          </a:r>
          <a:endParaRPr lang="fr-CA" sz="3200" noProof="0" dirty="0"/>
        </a:p>
      </dgm:t>
    </dgm:pt>
    <dgm:pt modelId="{694DCBE0-932C-964D-BA72-D47E7859C8D4}" type="parTrans" cxnId="{CA51A218-7545-2748-B5F5-71A563CCB8F9}">
      <dgm:prSet/>
      <dgm:spPr/>
      <dgm:t>
        <a:bodyPr/>
        <a:lstStyle/>
        <a:p>
          <a:endParaRPr lang="fr-CA"/>
        </a:p>
      </dgm:t>
    </dgm:pt>
    <dgm:pt modelId="{45DB9447-864B-D44B-A217-A2DEBD2C2C07}" type="sibTrans" cxnId="{CA51A218-7545-2748-B5F5-71A563CCB8F9}">
      <dgm:prSet/>
      <dgm:spPr/>
      <dgm:t>
        <a:bodyPr/>
        <a:lstStyle/>
        <a:p>
          <a:endParaRPr lang="fr-CA" noProof="0" dirty="0"/>
        </a:p>
      </dgm:t>
    </dgm:pt>
    <dgm:pt modelId="{BFC8B235-AF74-6242-9D48-10F29BD80F3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CA" sz="2000" b="0" baseline="0" noProof="0" dirty="0" smtClean="0"/>
            <a:t>2. Quantifier</a:t>
          </a:r>
          <a:endParaRPr lang="fr-CA" sz="2000" b="0" noProof="0" dirty="0"/>
        </a:p>
      </dgm:t>
    </dgm:pt>
    <dgm:pt modelId="{E70F1431-11AE-F147-9BAE-F28ECAA0A54A}" type="parTrans" cxnId="{7973358C-7FDF-C740-A233-031271933C52}">
      <dgm:prSet/>
      <dgm:spPr/>
      <dgm:t>
        <a:bodyPr/>
        <a:lstStyle/>
        <a:p>
          <a:endParaRPr lang="fr-CA"/>
        </a:p>
      </dgm:t>
    </dgm:pt>
    <dgm:pt modelId="{64AEAF8F-CF3D-2A4D-BD0E-B30750ADEAE0}" type="sibTrans" cxnId="{7973358C-7FDF-C740-A233-031271933C52}">
      <dgm:prSet/>
      <dgm:spPr/>
      <dgm:t>
        <a:bodyPr/>
        <a:lstStyle/>
        <a:p>
          <a:endParaRPr lang="fr-CA" noProof="0" dirty="0"/>
        </a:p>
      </dgm:t>
    </dgm:pt>
    <dgm:pt modelId="{A04BC809-FC0B-264E-AC28-2AD15CF300C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CA" sz="2000" baseline="0" noProof="0" dirty="0" smtClean="0"/>
            <a:t>3. Mesurer les acquis</a:t>
          </a:r>
          <a:endParaRPr lang="fr-CA" sz="2000" noProof="0" dirty="0"/>
        </a:p>
      </dgm:t>
    </dgm:pt>
    <dgm:pt modelId="{AC874CA1-538D-9942-A56D-F71DFCA15329}" type="parTrans" cxnId="{0D95E5F3-EE82-A145-879F-BA90322F41CB}">
      <dgm:prSet/>
      <dgm:spPr/>
      <dgm:t>
        <a:bodyPr/>
        <a:lstStyle/>
        <a:p>
          <a:endParaRPr lang="fr-CA"/>
        </a:p>
      </dgm:t>
    </dgm:pt>
    <dgm:pt modelId="{D31B39D0-0198-8D47-A183-074BC2D9C616}" type="sibTrans" cxnId="{0D95E5F3-EE82-A145-879F-BA90322F41CB}">
      <dgm:prSet/>
      <dgm:spPr/>
      <dgm:t>
        <a:bodyPr/>
        <a:lstStyle/>
        <a:p>
          <a:endParaRPr lang="fr-CA"/>
        </a:p>
      </dgm:t>
    </dgm:pt>
    <dgm:pt modelId="{9BDEFB06-E4ED-1041-AE3C-6BF8A028A9DE}" type="pres">
      <dgm:prSet presAssocID="{E52A9BA6-91FD-6D44-A7E3-B232FB4D4F2F}" presName="linearFlow" presStyleCnt="0">
        <dgm:presLayoutVars>
          <dgm:resizeHandles val="exact"/>
        </dgm:presLayoutVars>
      </dgm:prSet>
      <dgm:spPr/>
      <dgm:t>
        <a:bodyPr/>
        <a:lstStyle/>
        <a:p>
          <a:endParaRPr lang="fr-CA"/>
        </a:p>
      </dgm:t>
    </dgm:pt>
    <dgm:pt modelId="{539A6702-2A72-3548-A779-69C15B54801E}" type="pres">
      <dgm:prSet presAssocID="{04BE2184-151F-C04A-964D-6A6883C75387}" presName="node" presStyleLbl="node1" presStyleIdx="0" presStyleCnt="3">
        <dgm:presLayoutVars>
          <dgm:bulletEnabled val="1"/>
        </dgm:presLayoutVars>
      </dgm:prSet>
      <dgm:spPr/>
      <dgm:t>
        <a:bodyPr/>
        <a:lstStyle/>
        <a:p>
          <a:endParaRPr lang="fr-CA"/>
        </a:p>
      </dgm:t>
    </dgm:pt>
    <dgm:pt modelId="{9F4260FE-BF67-A54A-BA61-AA2215576AB0}" type="pres">
      <dgm:prSet presAssocID="{45DB9447-864B-D44B-A217-A2DEBD2C2C07}" presName="sibTrans" presStyleLbl="sibTrans2D1" presStyleIdx="0" presStyleCnt="2"/>
      <dgm:spPr/>
      <dgm:t>
        <a:bodyPr/>
        <a:lstStyle/>
        <a:p>
          <a:endParaRPr lang="fr-CA"/>
        </a:p>
      </dgm:t>
    </dgm:pt>
    <dgm:pt modelId="{6A29B86F-40F6-0B46-966A-71AFF7AB6BA4}" type="pres">
      <dgm:prSet presAssocID="{45DB9447-864B-D44B-A217-A2DEBD2C2C07}" presName="connectorText" presStyleLbl="sibTrans2D1" presStyleIdx="0" presStyleCnt="2"/>
      <dgm:spPr/>
      <dgm:t>
        <a:bodyPr/>
        <a:lstStyle/>
        <a:p>
          <a:endParaRPr lang="fr-CA"/>
        </a:p>
      </dgm:t>
    </dgm:pt>
    <dgm:pt modelId="{5C4AEC92-FE8A-0742-BDC2-D69B75C84A6B}" type="pres">
      <dgm:prSet presAssocID="{BFC8B235-AF74-6242-9D48-10F29BD80F34}" presName="node" presStyleLbl="node1" presStyleIdx="1" presStyleCnt="3">
        <dgm:presLayoutVars>
          <dgm:bulletEnabled val="1"/>
        </dgm:presLayoutVars>
      </dgm:prSet>
      <dgm:spPr/>
      <dgm:t>
        <a:bodyPr/>
        <a:lstStyle/>
        <a:p>
          <a:endParaRPr lang="fr-CA"/>
        </a:p>
      </dgm:t>
    </dgm:pt>
    <dgm:pt modelId="{07F8F112-C64F-3E45-BBD8-78A6FEE0311E}" type="pres">
      <dgm:prSet presAssocID="{64AEAF8F-CF3D-2A4D-BD0E-B30750ADEAE0}" presName="sibTrans" presStyleLbl="sibTrans2D1" presStyleIdx="1" presStyleCnt="2"/>
      <dgm:spPr/>
      <dgm:t>
        <a:bodyPr/>
        <a:lstStyle/>
        <a:p>
          <a:endParaRPr lang="fr-CA"/>
        </a:p>
      </dgm:t>
    </dgm:pt>
    <dgm:pt modelId="{D33B7029-95E2-CC4A-8EE9-F72C74822B27}" type="pres">
      <dgm:prSet presAssocID="{64AEAF8F-CF3D-2A4D-BD0E-B30750ADEAE0}" presName="connectorText" presStyleLbl="sibTrans2D1" presStyleIdx="1" presStyleCnt="2"/>
      <dgm:spPr/>
      <dgm:t>
        <a:bodyPr/>
        <a:lstStyle/>
        <a:p>
          <a:endParaRPr lang="fr-CA"/>
        </a:p>
      </dgm:t>
    </dgm:pt>
    <dgm:pt modelId="{64132476-D80A-0A43-98A8-6879FB9AD4B7}" type="pres">
      <dgm:prSet presAssocID="{A04BC809-FC0B-264E-AC28-2AD15CF300C0}" presName="node" presStyleLbl="node1" presStyleIdx="2" presStyleCnt="3">
        <dgm:presLayoutVars>
          <dgm:bulletEnabled val="1"/>
        </dgm:presLayoutVars>
      </dgm:prSet>
      <dgm:spPr/>
      <dgm:t>
        <a:bodyPr/>
        <a:lstStyle/>
        <a:p>
          <a:endParaRPr lang="fr-CA"/>
        </a:p>
      </dgm:t>
    </dgm:pt>
  </dgm:ptLst>
  <dgm:cxnLst>
    <dgm:cxn modelId="{9A91D9E4-232E-B942-A67B-5E89B7C6C2F1}" type="presOf" srcId="{A04BC809-FC0B-264E-AC28-2AD15CF300C0}" destId="{64132476-D80A-0A43-98A8-6879FB9AD4B7}" srcOrd="0" destOrd="0" presId="urn:microsoft.com/office/officeart/2005/8/layout/process2"/>
    <dgm:cxn modelId="{0D95E5F3-EE82-A145-879F-BA90322F41CB}" srcId="{E52A9BA6-91FD-6D44-A7E3-B232FB4D4F2F}" destId="{A04BC809-FC0B-264E-AC28-2AD15CF300C0}" srcOrd="2" destOrd="0" parTransId="{AC874CA1-538D-9942-A56D-F71DFCA15329}" sibTransId="{D31B39D0-0198-8D47-A183-074BC2D9C616}"/>
    <dgm:cxn modelId="{5A223515-43D1-4741-ABB0-A37F8085749C}" type="presOf" srcId="{64AEAF8F-CF3D-2A4D-BD0E-B30750ADEAE0}" destId="{07F8F112-C64F-3E45-BBD8-78A6FEE0311E}" srcOrd="0" destOrd="0" presId="urn:microsoft.com/office/officeart/2005/8/layout/process2"/>
    <dgm:cxn modelId="{4A2E4284-0914-6743-B835-ADB5E1FFECFC}" type="presOf" srcId="{45DB9447-864B-D44B-A217-A2DEBD2C2C07}" destId="{9F4260FE-BF67-A54A-BA61-AA2215576AB0}" srcOrd="0" destOrd="0" presId="urn:microsoft.com/office/officeart/2005/8/layout/process2"/>
    <dgm:cxn modelId="{B93D79D3-2F70-EB42-A41C-FB05D9D17F59}" type="presOf" srcId="{BFC8B235-AF74-6242-9D48-10F29BD80F34}" destId="{5C4AEC92-FE8A-0742-BDC2-D69B75C84A6B}" srcOrd="0" destOrd="0" presId="urn:microsoft.com/office/officeart/2005/8/layout/process2"/>
    <dgm:cxn modelId="{0FB28C40-C8D9-0045-97EB-40302A269B6B}" type="presOf" srcId="{64AEAF8F-CF3D-2A4D-BD0E-B30750ADEAE0}" destId="{D33B7029-95E2-CC4A-8EE9-F72C74822B27}" srcOrd="1" destOrd="0" presId="urn:microsoft.com/office/officeart/2005/8/layout/process2"/>
    <dgm:cxn modelId="{893E3328-935F-314B-946A-36D0B5BC7D4F}" type="presOf" srcId="{04BE2184-151F-C04A-964D-6A6883C75387}" destId="{539A6702-2A72-3548-A779-69C15B54801E}" srcOrd="0" destOrd="0" presId="urn:microsoft.com/office/officeart/2005/8/layout/process2"/>
    <dgm:cxn modelId="{385B3791-A378-904A-94D5-6EBF1089F605}" type="presOf" srcId="{45DB9447-864B-D44B-A217-A2DEBD2C2C07}" destId="{6A29B86F-40F6-0B46-966A-71AFF7AB6BA4}" srcOrd="1" destOrd="0" presId="urn:microsoft.com/office/officeart/2005/8/layout/process2"/>
    <dgm:cxn modelId="{2CF75A36-9D94-D246-B403-D1AADEC079E4}" type="presOf" srcId="{E52A9BA6-91FD-6D44-A7E3-B232FB4D4F2F}" destId="{9BDEFB06-E4ED-1041-AE3C-6BF8A028A9DE}" srcOrd="0" destOrd="0" presId="urn:microsoft.com/office/officeart/2005/8/layout/process2"/>
    <dgm:cxn modelId="{CA51A218-7545-2748-B5F5-71A563CCB8F9}" srcId="{E52A9BA6-91FD-6D44-A7E3-B232FB4D4F2F}" destId="{04BE2184-151F-C04A-964D-6A6883C75387}" srcOrd="0" destOrd="0" parTransId="{694DCBE0-932C-964D-BA72-D47E7859C8D4}" sibTransId="{45DB9447-864B-D44B-A217-A2DEBD2C2C07}"/>
    <dgm:cxn modelId="{7973358C-7FDF-C740-A233-031271933C52}" srcId="{E52A9BA6-91FD-6D44-A7E3-B232FB4D4F2F}" destId="{BFC8B235-AF74-6242-9D48-10F29BD80F34}" srcOrd="1" destOrd="0" parTransId="{E70F1431-11AE-F147-9BAE-F28ECAA0A54A}" sibTransId="{64AEAF8F-CF3D-2A4D-BD0E-B30750ADEAE0}"/>
    <dgm:cxn modelId="{8ABA9882-5F66-E64D-B4B4-BBF8BC38550D}" type="presParOf" srcId="{9BDEFB06-E4ED-1041-AE3C-6BF8A028A9DE}" destId="{539A6702-2A72-3548-A779-69C15B54801E}" srcOrd="0" destOrd="0" presId="urn:microsoft.com/office/officeart/2005/8/layout/process2"/>
    <dgm:cxn modelId="{443DF1FF-8358-714E-9ACD-46DBEC779521}" type="presParOf" srcId="{9BDEFB06-E4ED-1041-AE3C-6BF8A028A9DE}" destId="{9F4260FE-BF67-A54A-BA61-AA2215576AB0}" srcOrd="1" destOrd="0" presId="urn:microsoft.com/office/officeart/2005/8/layout/process2"/>
    <dgm:cxn modelId="{174717C9-43C0-1C45-9802-A9B8B75415C1}" type="presParOf" srcId="{9F4260FE-BF67-A54A-BA61-AA2215576AB0}" destId="{6A29B86F-40F6-0B46-966A-71AFF7AB6BA4}" srcOrd="0" destOrd="0" presId="urn:microsoft.com/office/officeart/2005/8/layout/process2"/>
    <dgm:cxn modelId="{4971B50B-4016-8543-AB30-9945E97D9632}" type="presParOf" srcId="{9BDEFB06-E4ED-1041-AE3C-6BF8A028A9DE}" destId="{5C4AEC92-FE8A-0742-BDC2-D69B75C84A6B}" srcOrd="2" destOrd="0" presId="urn:microsoft.com/office/officeart/2005/8/layout/process2"/>
    <dgm:cxn modelId="{4040B13A-5737-7940-BD70-1A1E97EB0A18}" type="presParOf" srcId="{9BDEFB06-E4ED-1041-AE3C-6BF8A028A9DE}" destId="{07F8F112-C64F-3E45-BBD8-78A6FEE0311E}" srcOrd="3" destOrd="0" presId="urn:microsoft.com/office/officeart/2005/8/layout/process2"/>
    <dgm:cxn modelId="{C4C8650D-529C-A04C-87C3-34D33D8787E0}" type="presParOf" srcId="{07F8F112-C64F-3E45-BBD8-78A6FEE0311E}" destId="{D33B7029-95E2-CC4A-8EE9-F72C74822B27}" srcOrd="0" destOrd="0" presId="urn:microsoft.com/office/officeart/2005/8/layout/process2"/>
    <dgm:cxn modelId="{DCCA1697-0AD1-D349-B902-35A8BB4DACD5}" type="presParOf" srcId="{9BDEFB06-E4ED-1041-AE3C-6BF8A028A9DE}" destId="{64132476-D80A-0A43-98A8-6879FB9AD4B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A9BA6-91FD-6D44-A7E3-B232FB4D4F2F}" type="doc">
      <dgm:prSet loTypeId="urn:microsoft.com/office/officeart/2005/8/layout/process2" loCatId="" qsTypeId="urn:microsoft.com/office/officeart/2005/8/quickstyle/3D1" qsCatId="3D" csTypeId="urn:microsoft.com/office/officeart/2005/8/colors/accent0_1" csCatId="mainScheme" phldr="1"/>
      <dgm:spPr/>
      <dgm:t>
        <a:bodyPr/>
        <a:lstStyle/>
        <a:p>
          <a:endParaRPr lang="fr-CA"/>
        </a:p>
      </dgm:t>
    </dgm:pt>
    <dgm:pt modelId="{04BE2184-151F-C04A-964D-6A6883C75387}">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000" baseline="0" dirty="0" smtClean="0"/>
            <a:t>1. Déterminer</a:t>
          </a:r>
          <a:endParaRPr lang="en-US" sz="2000" dirty="0"/>
        </a:p>
      </dgm:t>
    </dgm:pt>
    <dgm:pt modelId="{694DCBE0-932C-964D-BA72-D47E7859C8D4}" type="parTrans" cxnId="{CA51A218-7545-2748-B5F5-71A563CCB8F9}">
      <dgm:prSet/>
      <dgm:spPr/>
      <dgm:t>
        <a:bodyPr/>
        <a:lstStyle/>
        <a:p>
          <a:endParaRPr lang="fr-CA"/>
        </a:p>
      </dgm:t>
    </dgm:pt>
    <dgm:pt modelId="{45DB9447-864B-D44B-A217-A2DEBD2C2C07}" type="sibTrans" cxnId="{CA51A218-7545-2748-B5F5-71A563CCB8F9}">
      <dgm:prSet/>
      <dgm:spPr/>
      <dgm:t>
        <a:bodyPr/>
        <a:lstStyle/>
        <a:p>
          <a:endParaRPr lang="fr-CA" dirty="0"/>
        </a:p>
      </dgm:t>
    </dgm:pt>
    <dgm:pt modelId="{BFC8B235-AF74-6242-9D48-10F29BD80F34}">
      <dgm:prSet custT="1"/>
      <dgm:spPr/>
      <dgm:t>
        <a:bodyPr/>
        <a:lstStyle/>
        <a:p>
          <a:pPr rtl="0"/>
          <a:r>
            <a:rPr lang="en-US" sz="3200" b="1" baseline="0" dirty="0" smtClean="0"/>
            <a:t>2. Quantifier</a:t>
          </a:r>
          <a:endParaRPr lang="en-US" sz="3200" b="1" dirty="0"/>
        </a:p>
      </dgm:t>
    </dgm:pt>
    <dgm:pt modelId="{E70F1431-11AE-F147-9BAE-F28ECAA0A54A}" type="parTrans" cxnId="{7973358C-7FDF-C740-A233-031271933C52}">
      <dgm:prSet/>
      <dgm:spPr/>
      <dgm:t>
        <a:bodyPr/>
        <a:lstStyle/>
        <a:p>
          <a:endParaRPr lang="fr-CA"/>
        </a:p>
      </dgm:t>
    </dgm:pt>
    <dgm:pt modelId="{64AEAF8F-CF3D-2A4D-BD0E-B30750ADEAE0}" type="sibTrans" cxnId="{7973358C-7FDF-C740-A233-031271933C52}">
      <dgm:prSet/>
      <dgm:spPr/>
      <dgm:t>
        <a:bodyPr/>
        <a:lstStyle/>
        <a:p>
          <a:endParaRPr lang="fr-CA" dirty="0"/>
        </a:p>
      </dgm:t>
    </dgm:pt>
    <dgm:pt modelId="{A04BC809-FC0B-264E-AC28-2AD15CF300C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fr-CA" sz="2000" baseline="0" noProof="0" dirty="0" smtClean="0"/>
            <a:t>3. Mesurer les acquis</a:t>
          </a:r>
          <a:endParaRPr lang="fr-CA" sz="2000" noProof="0" dirty="0"/>
        </a:p>
      </dgm:t>
    </dgm:pt>
    <dgm:pt modelId="{AC874CA1-538D-9942-A56D-F71DFCA15329}" type="parTrans" cxnId="{0D95E5F3-EE82-A145-879F-BA90322F41CB}">
      <dgm:prSet/>
      <dgm:spPr/>
      <dgm:t>
        <a:bodyPr/>
        <a:lstStyle/>
        <a:p>
          <a:endParaRPr lang="fr-CA"/>
        </a:p>
      </dgm:t>
    </dgm:pt>
    <dgm:pt modelId="{D31B39D0-0198-8D47-A183-074BC2D9C616}" type="sibTrans" cxnId="{0D95E5F3-EE82-A145-879F-BA90322F41CB}">
      <dgm:prSet/>
      <dgm:spPr/>
      <dgm:t>
        <a:bodyPr/>
        <a:lstStyle/>
        <a:p>
          <a:endParaRPr lang="fr-CA"/>
        </a:p>
      </dgm:t>
    </dgm:pt>
    <dgm:pt modelId="{9BDEFB06-E4ED-1041-AE3C-6BF8A028A9DE}" type="pres">
      <dgm:prSet presAssocID="{E52A9BA6-91FD-6D44-A7E3-B232FB4D4F2F}" presName="linearFlow" presStyleCnt="0">
        <dgm:presLayoutVars>
          <dgm:resizeHandles val="exact"/>
        </dgm:presLayoutVars>
      </dgm:prSet>
      <dgm:spPr/>
      <dgm:t>
        <a:bodyPr/>
        <a:lstStyle/>
        <a:p>
          <a:endParaRPr lang="fr-CA"/>
        </a:p>
      </dgm:t>
    </dgm:pt>
    <dgm:pt modelId="{539A6702-2A72-3548-A779-69C15B54801E}" type="pres">
      <dgm:prSet presAssocID="{04BE2184-151F-C04A-964D-6A6883C75387}" presName="node" presStyleLbl="node1" presStyleIdx="0" presStyleCnt="3">
        <dgm:presLayoutVars>
          <dgm:bulletEnabled val="1"/>
        </dgm:presLayoutVars>
      </dgm:prSet>
      <dgm:spPr/>
      <dgm:t>
        <a:bodyPr/>
        <a:lstStyle/>
        <a:p>
          <a:endParaRPr lang="fr-CA"/>
        </a:p>
      </dgm:t>
    </dgm:pt>
    <dgm:pt modelId="{9F4260FE-BF67-A54A-BA61-AA2215576AB0}" type="pres">
      <dgm:prSet presAssocID="{45DB9447-864B-D44B-A217-A2DEBD2C2C07}" presName="sibTrans" presStyleLbl="sibTrans2D1" presStyleIdx="0" presStyleCnt="2"/>
      <dgm:spPr/>
      <dgm:t>
        <a:bodyPr/>
        <a:lstStyle/>
        <a:p>
          <a:endParaRPr lang="fr-CA"/>
        </a:p>
      </dgm:t>
    </dgm:pt>
    <dgm:pt modelId="{6A29B86F-40F6-0B46-966A-71AFF7AB6BA4}" type="pres">
      <dgm:prSet presAssocID="{45DB9447-864B-D44B-A217-A2DEBD2C2C07}" presName="connectorText" presStyleLbl="sibTrans2D1" presStyleIdx="0" presStyleCnt="2"/>
      <dgm:spPr/>
      <dgm:t>
        <a:bodyPr/>
        <a:lstStyle/>
        <a:p>
          <a:endParaRPr lang="fr-CA"/>
        </a:p>
      </dgm:t>
    </dgm:pt>
    <dgm:pt modelId="{5C4AEC92-FE8A-0742-BDC2-D69B75C84A6B}" type="pres">
      <dgm:prSet presAssocID="{BFC8B235-AF74-6242-9D48-10F29BD80F34}" presName="node" presStyleLbl="node1" presStyleIdx="1" presStyleCnt="3">
        <dgm:presLayoutVars>
          <dgm:bulletEnabled val="1"/>
        </dgm:presLayoutVars>
      </dgm:prSet>
      <dgm:spPr/>
      <dgm:t>
        <a:bodyPr/>
        <a:lstStyle/>
        <a:p>
          <a:endParaRPr lang="fr-CA"/>
        </a:p>
      </dgm:t>
    </dgm:pt>
    <dgm:pt modelId="{07F8F112-C64F-3E45-BBD8-78A6FEE0311E}" type="pres">
      <dgm:prSet presAssocID="{64AEAF8F-CF3D-2A4D-BD0E-B30750ADEAE0}" presName="sibTrans" presStyleLbl="sibTrans2D1" presStyleIdx="1" presStyleCnt="2"/>
      <dgm:spPr/>
      <dgm:t>
        <a:bodyPr/>
        <a:lstStyle/>
        <a:p>
          <a:endParaRPr lang="fr-CA"/>
        </a:p>
      </dgm:t>
    </dgm:pt>
    <dgm:pt modelId="{D33B7029-95E2-CC4A-8EE9-F72C74822B27}" type="pres">
      <dgm:prSet presAssocID="{64AEAF8F-CF3D-2A4D-BD0E-B30750ADEAE0}" presName="connectorText" presStyleLbl="sibTrans2D1" presStyleIdx="1" presStyleCnt="2"/>
      <dgm:spPr/>
      <dgm:t>
        <a:bodyPr/>
        <a:lstStyle/>
        <a:p>
          <a:endParaRPr lang="fr-CA"/>
        </a:p>
      </dgm:t>
    </dgm:pt>
    <dgm:pt modelId="{64132476-D80A-0A43-98A8-6879FB9AD4B7}" type="pres">
      <dgm:prSet presAssocID="{A04BC809-FC0B-264E-AC28-2AD15CF300C0}" presName="node" presStyleLbl="node1" presStyleIdx="2" presStyleCnt="3">
        <dgm:presLayoutVars>
          <dgm:bulletEnabled val="1"/>
        </dgm:presLayoutVars>
      </dgm:prSet>
      <dgm:spPr/>
      <dgm:t>
        <a:bodyPr/>
        <a:lstStyle/>
        <a:p>
          <a:endParaRPr lang="fr-CA"/>
        </a:p>
      </dgm:t>
    </dgm:pt>
  </dgm:ptLst>
  <dgm:cxnLst>
    <dgm:cxn modelId="{60AF5874-74C5-6C46-B757-AC3DBBA5C6EA}" type="presOf" srcId="{A04BC809-FC0B-264E-AC28-2AD15CF300C0}" destId="{64132476-D80A-0A43-98A8-6879FB9AD4B7}" srcOrd="0" destOrd="0" presId="urn:microsoft.com/office/officeart/2005/8/layout/process2"/>
    <dgm:cxn modelId="{E874DD4F-9B14-9C41-997B-C7A88B7C30F1}" type="presOf" srcId="{45DB9447-864B-D44B-A217-A2DEBD2C2C07}" destId="{6A29B86F-40F6-0B46-966A-71AFF7AB6BA4}" srcOrd="1" destOrd="0" presId="urn:microsoft.com/office/officeart/2005/8/layout/process2"/>
    <dgm:cxn modelId="{6E44D50F-BCA0-F94C-8449-828645564907}" type="presOf" srcId="{45DB9447-864B-D44B-A217-A2DEBD2C2C07}" destId="{9F4260FE-BF67-A54A-BA61-AA2215576AB0}" srcOrd="0" destOrd="0" presId="urn:microsoft.com/office/officeart/2005/8/layout/process2"/>
    <dgm:cxn modelId="{ED2370BF-ECF2-B64B-854E-B60A6DA9E181}" type="presOf" srcId="{BFC8B235-AF74-6242-9D48-10F29BD80F34}" destId="{5C4AEC92-FE8A-0742-BDC2-D69B75C84A6B}" srcOrd="0" destOrd="0" presId="urn:microsoft.com/office/officeart/2005/8/layout/process2"/>
    <dgm:cxn modelId="{0D95E5F3-EE82-A145-879F-BA90322F41CB}" srcId="{E52A9BA6-91FD-6D44-A7E3-B232FB4D4F2F}" destId="{A04BC809-FC0B-264E-AC28-2AD15CF300C0}" srcOrd="2" destOrd="0" parTransId="{AC874CA1-538D-9942-A56D-F71DFCA15329}" sibTransId="{D31B39D0-0198-8D47-A183-074BC2D9C616}"/>
    <dgm:cxn modelId="{875BF571-8A07-7C40-A2BC-FBAF276CF1AA}" type="presOf" srcId="{64AEAF8F-CF3D-2A4D-BD0E-B30750ADEAE0}" destId="{07F8F112-C64F-3E45-BBD8-78A6FEE0311E}" srcOrd="0" destOrd="0" presId="urn:microsoft.com/office/officeart/2005/8/layout/process2"/>
    <dgm:cxn modelId="{E91E1C95-96AC-FB49-A3A5-90FC0131C8C7}" type="presOf" srcId="{04BE2184-151F-C04A-964D-6A6883C75387}" destId="{539A6702-2A72-3548-A779-69C15B54801E}" srcOrd="0" destOrd="0" presId="urn:microsoft.com/office/officeart/2005/8/layout/process2"/>
    <dgm:cxn modelId="{849EA435-C067-764F-B9AD-5B2AABBF340F}" type="presOf" srcId="{64AEAF8F-CF3D-2A4D-BD0E-B30750ADEAE0}" destId="{D33B7029-95E2-CC4A-8EE9-F72C74822B27}" srcOrd="1" destOrd="0" presId="urn:microsoft.com/office/officeart/2005/8/layout/process2"/>
    <dgm:cxn modelId="{6B035794-F575-574E-B99A-ED5AD1D3A4F4}" type="presOf" srcId="{E52A9BA6-91FD-6D44-A7E3-B232FB4D4F2F}" destId="{9BDEFB06-E4ED-1041-AE3C-6BF8A028A9DE}" srcOrd="0" destOrd="0" presId="urn:microsoft.com/office/officeart/2005/8/layout/process2"/>
    <dgm:cxn modelId="{CA51A218-7545-2748-B5F5-71A563CCB8F9}" srcId="{E52A9BA6-91FD-6D44-A7E3-B232FB4D4F2F}" destId="{04BE2184-151F-C04A-964D-6A6883C75387}" srcOrd="0" destOrd="0" parTransId="{694DCBE0-932C-964D-BA72-D47E7859C8D4}" sibTransId="{45DB9447-864B-D44B-A217-A2DEBD2C2C07}"/>
    <dgm:cxn modelId="{7973358C-7FDF-C740-A233-031271933C52}" srcId="{E52A9BA6-91FD-6D44-A7E3-B232FB4D4F2F}" destId="{BFC8B235-AF74-6242-9D48-10F29BD80F34}" srcOrd="1" destOrd="0" parTransId="{E70F1431-11AE-F147-9BAE-F28ECAA0A54A}" sibTransId="{64AEAF8F-CF3D-2A4D-BD0E-B30750ADEAE0}"/>
    <dgm:cxn modelId="{A9B07481-075C-BB43-9258-C1CC21254E55}" type="presParOf" srcId="{9BDEFB06-E4ED-1041-AE3C-6BF8A028A9DE}" destId="{539A6702-2A72-3548-A779-69C15B54801E}" srcOrd="0" destOrd="0" presId="urn:microsoft.com/office/officeart/2005/8/layout/process2"/>
    <dgm:cxn modelId="{87DE655C-78A0-9B4D-8CE8-25E2559777F7}" type="presParOf" srcId="{9BDEFB06-E4ED-1041-AE3C-6BF8A028A9DE}" destId="{9F4260FE-BF67-A54A-BA61-AA2215576AB0}" srcOrd="1" destOrd="0" presId="urn:microsoft.com/office/officeart/2005/8/layout/process2"/>
    <dgm:cxn modelId="{E95B80B9-6ABF-2441-8363-A2F68E2CA04B}" type="presParOf" srcId="{9F4260FE-BF67-A54A-BA61-AA2215576AB0}" destId="{6A29B86F-40F6-0B46-966A-71AFF7AB6BA4}" srcOrd="0" destOrd="0" presId="urn:microsoft.com/office/officeart/2005/8/layout/process2"/>
    <dgm:cxn modelId="{EA2BACE0-6A70-A648-BA8C-D0398A495212}" type="presParOf" srcId="{9BDEFB06-E4ED-1041-AE3C-6BF8A028A9DE}" destId="{5C4AEC92-FE8A-0742-BDC2-D69B75C84A6B}" srcOrd="2" destOrd="0" presId="urn:microsoft.com/office/officeart/2005/8/layout/process2"/>
    <dgm:cxn modelId="{395E1F2E-3E32-7240-A55E-596EE32C1CD5}" type="presParOf" srcId="{9BDEFB06-E4ED-1041-AE3C-6BF8A028A9DE}" destId="{07F8F112-C64F-3E45-BBD8-78A6FEE0311E}" srcOrd="3" destOrd="0" presId="urn:microsoft.com/office/officeart/2005/8/layout/process2"/>
    <dgm:cxn modelId="{957C79B0-64D2-704C-A167-149AAE6A1434}" type="presParOf" srcId="{07F8F112-C64F-3E45-BBD8-78A6FEE0311E}" destId="{D33B7029-95E2-CC4A-8EE9-F72C74822B27}" srcOrd="0" destOrd="0" presId="urn:microsoft.com/office/officeart/2005/8/layout/process2"/>
    <dgm:cxn modelId="{629C4BE5-3959-B047-A01E-6E4E47882F56}" type="presParOf" srcId="{9BDEFB06-E4ED-1041-AE3C-6BF8A028A9DE}" destId="{64132476-D80A-0A43-98A8-6879FB9AD4B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A9BA6-91FD-6D44-A7E3-B232FB4D4F2F}" type="doc">
      <dgm:prSet loTypeId="urn:microsoft.com/office/officeart/2005/8/layout/process2" loCatId="" qsTypeId="urn:microsoft.com/office/officeart/2005/8/quickstyle/3D1" qsCatId="3D" csTypeId="urn:microsoft.com/office/officeart/2005/8/colors/accent0_1" csCatId="mainScheme" phldr="1"/>
      <dgm:spPr/>
      <dgm:t>
        <a:bodyPr/>
        <a:lstStyle/>
        <a:p>
          <a:endParaRPr lang="fr-CA"/>
        </a:p>
      </dgm:t>
    </dgm:pt>
    <dgm:pt modelId="{04BE2184-151F-C04A-964D-6A6883C75387}">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000" baseline="0" dirty="0" smtClean="0"/>
            <a:t>1. </a:t>
          </a:r>
          <a:r>
            <a:rPr lang="fr-CA" sz="2000" baseline="0" noProof="0" dirty="0" smtClean="0"/>
            <a:t>Déterminer</a:t>
          </a:r>
          <a:endParaRPr lang="fr-CA" sz="2000" noProof="0" dirty="0"/>
        </a:p>
      </dgm:t>
    </dgm:pt>
    <dgm:pt modelId="{694DCBE0-932C-964D-BA72-D47E7859C8D4}" type="parTrans" cxnId="{CA51A218-7545-2748-B5F5-71A563CCB8F9}">
      <dgm:prSet/>
      <dgm:spPr/>
      <dgm:t>
        <a:bodyPr/>
        <a:lstStyle/>
        <a:p>
          <a:endParaRPr lang="fr-CA"/>
        </a:p>
      </dgm:t>
    </dgm:pt>
    <dgm:pt modelId="{45DB9447-864B-D44B-A217-A2DEBD2C2C07}" type="sibTrans" cxnId="{CA51A218-7545-2748-B5F5-71A563CCB8F9}">
      <dgm:prSet/>
      <dgm:spPr/>
      <dgm:t>
        <a:bodyPr/>
        <a:lstStyle/>
        <a:p>
          <a:endParaRPr lang="fr-CA" dirty="0"/>
        </a:p>
      </dgm:t>
    </dgm:pt>
    <dgm:pt modelId="{BFC8B235-AF74-6242-9D48-10F29BD80F3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000" b="1" baseline="0" dirty="0" smtClean="0"/>
            <a:t>2. Quantifier</a:t>
          </a:r>
          <a:endParaRPr lang="en-US" sz="2000" b="1" dirty="0"/>
        </a:p>
      </dgm:t>
    </dgm:pt>
    <dgm:pt modelId="{E70F1431-11AE-F147-9BAE-F28ECAA0A54A}" type="parTrans" cxnId="{7973358C-7FDF-C740-A233-031271933C52}">
      <dgm:prSet/>
      <dgm:spPr/>
      <dgm:t>
        <a:bodyPr/>
        <a:lstStyle/>
        <a:p>
          <a:endParaRPr lang="fr-CA"/>
        </a:p>
      </dgm:t>
    </dgm:pt>
    <dgm:pt modelId="{64AEAF8F-CF3D-2A4D-BD0E-B30750ADEAE0}" type="sibTrans" cxnId="{7973358C-7FDF-C740-A233-031271933C52}">
      <dgm:prSet/>
      <dgm:spPr/>
      <dgm:t>
        <a:bodyPr/>
        <a:lstStyle/>
        <a:p>
          <a:endParaRPr lang="fr-CA" dirty="0"/>
        </a:p>
      </dgm:t>
    </dgm:pt>
    <dgm:pt modelId="{A04BC809-FC0B-264E-AC28-2AD15CF300C0}">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3200" baseline="0" dirty="0" smtClean="0"/>
            <a:t>3. </a:t>
          </a:r>
          <a:r>
            <a:rPr lang="fr-CA" sz="3200" baseline="0" noProof="0" dirty="0" smtClean="0"/>
            <a:t>Mesurer les acquis</a:t>
          </a:r>
          <a:endParaRPr lang="fr-CA" sz="3200" noProof="0" dirty="0"/>
        </a:p>
      </dgm:t>
    </dgm:pt>
    <dgm:pt modelId="{AC874CA1-538D-9942-A56D-F71DFCA15329}" type="parTrans" cxnId="{0D95E5F3-EE82-A145-879F-BA90322F41CB}">
      <dgm:prSet/>
      <dgm:spPr/>
      <dgm:t>
        <a:bodyPr/>
        <a:lstStyle/>
        <a:p>
          <a:endParaRPr lang="fr-CA"/>
        </a:p>
      </dgm:t>
    </dgm:pt>
    <dgm:pt modelId="{D31B39D0-0198-8D47-A183-074BC2D9C616}" type="sibTrans" cxnId="{0D95E5F3-EE82-A145-879F-BA90322F41CB}">
      <dgm:prSet/>
      <dgm:spPr/>
      <dgm:t>
        <a:bodyPr/>
        <a:lstStyle/>
        <a:p>
          <a:endParaRPr lang="fr-CA"/>
        </a:p>
      </dgm:t>
    </dgm:pt>
    <dgm:pt modelId="{9BDEFB06-E4ED-1041-AE3C-6BF8A028A9DE}" type="pres">
      <dgm:prSet presAssocID="{E52A9BA6-91FD-6D44-A7E3-B232FB4D4F2F}" presName="linearFlow" presStyleCnt="0">
        <dgm:presLayoutVars>
          <dgm:resizeHandles val="exact"/>
        </dgm:presLayoutVars>
      </dgm:prSet>
      <dgm:spPr/>
      <dgm:t>
        <a:bodyPr/>
        <a:lstStyle/>
        <a:p>
          <a:endParaRPr lang="fr-CA"/>
        </a:p>
      </dgm:t>
    </dgm:pt>
    <dgm:pt modelId="{539A6702-2A72-3548-A779-69C15B54801E}" type="pres">
      <dgm:prSet presAssocID="{04BE2184-151F-C04A-964D-6A6883C75387}" presName="node" presStyleLbl="node1" presStyleIdx="0" presStyleCnt="3">
        <dgm:presLayoutVars>
          <dgm:bulletEnabled val="1"/>
        </dgm:presLayoutVars>
      </dgm:prSet>
      <dgm:spPr/>
      <dgm:t>
        <a:bodyPr/>
        <a:lstStyle/>
        <a:p>
          <a:endParaRPr lang="fr-CA"/>
        </a:p>
      </dgm:t>
    </dgm:pt>
    <dgm:pt modelId="{9F4260FE-BF67-A54A-BA61-AA2215576AB0}" type="pres">
      <dgm:prSet presAssocID="{45DB9447-864B-D44B-A217-A2DEBD2C2C07}" presName="sibTrans" presStyleLbl="sibTrans2D1" presStyleIdx="0" presStyleCnt="2"/>
      <dgm:spPr/>
      <dgm:t>
        <a:bodyPr/>
        <a:lstStyle/>
        <a:p>
          <a:endParaRPr lang="fr-CA"/>
        </a:p>
      </dgm:t>
    </dgm:pt>
    <dgm:pt modelId="{6A29B86F-40F6-0B46-966A-71AFF7AB6BA4}" type="pres">
      <dgm:prSet presAssocID="{45DB9447-864B-D44B-A217-A2DEBD2C2C07}" presName="connectorText" presStyleLbl="sibTrans2D1" presStyleIdx="0" presStyleCnt="2"/>
      <dgm:spPr/>
      <dgm:t>
        <a:bodyPr/>
        <a:lstStyle/>
        <a:p>
          <a:endParaRPr lang="fr-CA"/>
        </a:p>
      </dgm:t>
    </dgm:pt>
    <dgm:pt modelId="{5C4AEC92-FE8A-0742-BDC2-D69B75C84A6B}" type="pres">
      <dgm:prSet presAssocID="{BFC8B235-AF74-6242-9D48-10F29BD80F34}" presName="node" presStyleLbl="node1" presStyleIdx="1" presStyleCnt="3">
        <dgm:presLayoutVars>
          <dgm:bulletEnabled val="1"/>
        </dgm:presLayoutVars>
      </dgm:prSet>
      <dgm:spPr/>
      <dgm:t>
        <a:bodyPr/>
        <a:lstStyle/>
        <a:p>
          <a:endParaRPr lang="fr-CA"/>
        </a:p>
      </dgm:t>
    </dgm:pt>
    <dgm:pt modelId="{07F8F112-C64F-3E45-BBD8-78A6FEE0311E}" type="pres">
      <dgm:prSet presAssocID="{64AEAF8F-CF3D-2A4D-BD0E-B30750ADEAE0}" presName="sibTrans" presStyleLbl="sibTrans2D1" presStyleIdx="1" presStyleCnt="2"/>
      <dgm:spPr/>
      <dgm:t>
        <a:bodyPr/>
        <a:lstStyle/>
        <a:p>
          <a:endParaRPr lang="fr-CA"/>
        </a:p>
      </dgm:t>
    </dgm:pt>
    <dgm:pt modelId="{D33B7029-95E2-CC4A-8EE9-F72C74822B27}" type="pres">
      <dgm:prSet presAssocID="{64AEAF8F-CF3D-2A4D-BD0E-B30750ADEAE0}" presName="connectorText" presStyleLbl="sibTrans2D1" presStyleIdx="1" presStyleCnt="2"/>
      <dgm:spPr/>
      <dgm:t>
        <a:bodyPr/>
        <a:lstStyle/>
        <a:p>
          <a:endParaRPr lang="fr-CA"/>
        </a:p>
      </dgm:t>
    </dgm:pt>
    <dgm:pt modelId="{64132476-D80A-0A43-98A8-6879FB9AD4B7}" type="pres">
      <dgm:prSet presAssocID="{A04BC809-FC0B-264E-AC28-2AD15CF300C0}" presName="node" presStyleLbl="node1" presStyleIdx="2" presStyleCnt="3">
        <dgm:presLayoutVars>
          <dgm:bulletEnabled val="1"/>
        </dgm:presLayoutVars>
      </dgm:prSet>
      <dgm:spPr/>
      <dgm:t>
        <a:bodyPr/>
        <a:lstStyle/>
        <a:p>
          <a:endParaRPr lang="fr-CA"/>
        </a:p>
      </dgm:t>
    </dgm:pt>
  </dgm:ptLst>
  <dgm:cxnLst>
    <dgm:cxn modelId="{2044F75D-A32C-2842-81C8-C0D1A6E22183}" type="presOf" srcId="{45DB9447-864B-D44B-A217-A2DEBD2C2C07}" destId="{9F4260FE-BF67-A54A-BA61-AA2215576AB0}" srcOrd="0" destOrd="0" presId="urn:microsoft.com/office/officeart/2005/8/layout/process2"/>
    <dgm:cxn modelId="{E84251FB-6389-B34F-A004-C48B680CDF3C}" type="presOf" srcId="{E52A9BA6-91FD-6D44-A7E3-B232FB4D4F2F}" destId="{9BDEFB06-E4ED-1041-AE3C-6BF8A028A9DE}" srcOrd="0" destOrd="0" presId="urn:microsoft.com/office/officeart/2005/8/layout/process2"/>
    <dgm:cxn modelId="{BFAFCAF6-B9EA-B74B-A214-2485A2EB2823}" type="presOf" srcId="{04BE2184-151F-C04A-964D-6A6883C75387}" destId="{539A6702-2A72-3548-A779-69C15B54801E}" srcOrd="0" destOrd="0" presId="urn:microsoft.com/office/officeart/2005/8/layout/process2"/>
    <dgm:cxn modelId="{AAE9E95D-D3BB-FB4F-9CBD-0F3409D1DF2F}" type="presOf" srcId="{64AEAF8F-CF3D-2A4D-BD0E-B30750ADEAE0}" destId="{07F8F112-C64F-3E45-BBD8-78A6FEE0311E}" srcOrd="0" destOrd="0" presId="urn:microsoft.com/office/officeart/2005/8/layout/process2"/>
    <dgm:cxn modelId="{38FB27E5-A20B-3A44-96CF-E5770B9C04F7}" type="presOf" srcId="{A04BC809-FC0B-264E-AC28-2AD15CF300C0}" destId="{64132476-D80A-0A43-98A8-6879FB9AD4B7}" srcOrd="0" destOrd="0" presId="urn:microsoft.com/office/officeart/2005/8/layout/process2"/>
    <dgm:cxn modelId="{0D95E5F3-EE82-A145-879F-BA90322F41CB}" srcId="{E52A9BA6-91FD-6D44-A7E3-B232FB4D4F2F}" destId="{A04BC809-FC0B-264E-AC28-2AD15CF300C0}" srcOrd="2" destOrd="0" parTransId="{AC874CA1-538D-9942-A56D-F71DFCA15329}" sibTransId="{D31B39D0-0198-8D47-A183-074BC2D9C616}"/>
    <dgm:cxn modelId="{909F304A-1EF5-3C45-89FC-3D0F21C04C18}" type="presOf" srcId="{45DB9447-864B-D44B-A217-A2DEBD2C2C07}" destId="{6A29B86F-40F6-0B46-966A-71AFF7AB6BA4}" srcOrd="1" destOrd="0" presId="urn:microsoft.com/office/officeart/2005/8/layout/process2"/>
    <dgm:cxn modelId="{58A611BD-24D1-5D44-BA3B-D3FB47FE4445}" type="presOf" srcId="{64AEAF8F-CF3D-2A4D-BD0E-B30750ADEAE0}" destId="{D33B7029-95E2-CC4A-8EE9-F72C74822B27}" srcOrd="1" destOrd="0" presId="urn:microsoft.com/office/officeart/2005/8/layout/process2"/>
    <dgm:cxn modelId="{78412D63-7B58-7448-B6FF-24A894D00EA8}" type="presOf" srcId="{BFC8B235-AF74-6242-9D48-10F29BD80F34}" destId="{5C4AEC92-FE8A-0742-BDC2-D69B75C84A6B}" srcOrd="0" destOrd="0" presId="urn:microsoft.com/office/officeart/2005/8/layout/process2"/>
    <dgm:cxn modelId="{CA51A218-7545-2748-B5F5-71A563CCB8F9}" srcId="{E52A9BA6-91FD-6D44-A7E3-B232FB4D4F2F}" destId="{04BE2184-151F-C04A-964D-6A6883C75387}" srcOrd="0" destOrd="0" parTransId="{694DCBE0-932C-964D-BA72-D47E7859C8D4}" sibTransId="{45DB9447-864B-D44B-A217-A2DEBD2C2C07}"/>
    <dgm:cxn modelId="{7973358C-7FDF-C740-A233-031271933C52}" srcId="{E52A9BA6-91FD-6D44-A7E3-B232FB4D4F2F}" destId="{BFC8B235-AF74-6242-9D48-10F29BD80F34}" srcOrd="1" destOrd="0" parTransId="{E70F1431-11AE-F147-9BAE-F28ECAA0A54A}" sibTransId="{64AEAF8F-CF3D-2A4D-BD0E-B30750ADEAE0}"/>
    <dgm:cxn modelId="{6FBBA62D-D671-C24B-8805-EDD038B08FF5}" type="presParOf" srcId="{9BDEFB06-E4ED-1041-AE3C-6BF8A028A9DE}" destId="{539A6702-2A72-3548-A779-69C15B54801E}" srcOrd="0" destOrd="0" presId="urn:microsoft.com/office/officeart/2005/8/layout/process2"/>
    <dgm:cxn modelId="{132C5195-8B90-8048-B127-10D2BD26CB05}" type="presParOf" srcId="{9BDEFB06-E4ED-1041-AE3C-6BF8A028A9DE}" destId="{9F4260FE-BF67-A54A-BA61-AA2215576AB0}" srcOrd="1" destOrd="0" presId="urn:microsoft.com/office/officeart/2005/8/layout/process2"/>
    <dgm:cxn modelId="{29351CE5-9BAB-AB40-98D1-F28709959F92}" type="presParOf" srcId="{9F4260FE-BF67-A54A-BA61-AA2215576AB0}" destId="{6A29B86F-40F6-0B46-966A-71AFF7AB6BA4}" srcOrd="0" destOrd="0" presId="urn:microsoft.com/office/officeart/2005/8/layout/process2"/>
    <dgm:cxn modelId="{C2CD45F5-E0C6-D04B-B2CA-B26A344D4A66}" type="presParOf" srcId="{9BDEFB06-E4ED-1041-AE3C-6BF8A028A9DE}" destId="{5C4AEC92-FE8A-0742-BDC2-D69B75C84A6B}" srcOrd="2" destOrd="0" presId="urn:microsoft.com/office/officeart/2005/8/layout/process2"/>
    <dgm:cxn modelId="{86B5BD1D-49D0-6649-95C2-054631AFF9BC}" type="presParOf" srcId="{9BDEFB06-E4ED-1041-AE3C-6BF8A028A9DE}" destId="{07F8F112-C64F-3E45-BBD8-78A6FEE0311E}" srcOrd="3" destOrd="0" presId="urn:microsoft.com/office/officeart/2005/8/layout/process2"/>
    <dgm:cxn modelId="{2515A56B-FC13-F745-96FB-DDB56F6F8F46}" type="presParOf" srcId="{07F8F112-C64F-3E45-BBD8-78A6FEE0311E}" destId="{D33B7029-95E2-CC4A-8EE9-F72C74822B27}" srcOrd="0" destOrd="0" presId="urn:microsoft.com/office/officeart/2005/8/layout/process2"/>
    <dgm:cxn modelId="{9CC552E6-B083-364A-A15D-6F0DD3BFE768}" type="presParOf" srcId="{9BDEFB06-E4ED-1041-AE3C-6BF8A028A9DE}" destId="{64132476-D80A-0A43-98A8-6879FB9AD4B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E46615-82E2-E14A-B4F6-F3985F299B8C}" type="doc">
      <dgm:prSet loTypeId="urn:microsoft.com/office/officeart/2005/8/layout/balance1" loCatId="" qsTypeId="urn:microsoft.com/office/officeart/2005/8/quickstyle/3D4" qsCatId="3D" csTypeId="urn:microsoft.com/office/officeart/2005/8/colors/colorful1" csCatId="colorful" phldr="1"/>
      <dgm:spPr/>
      <dgm:t>
        <a:bodyPr/>
        <a:lstStyle/>
        <a:p>
          <a:endParaRPr lang="fr-CA"/>
        </a:p>
      </dgm:t>
    </dgm:pt>
    <dgm:pt modelId="{0260EAB9-EDBE-7B48-9898-DE6950D64DD6}">
      <dgm:prSet phldrT="[Text]"/>
      <dgm:spPr/>
      <dgm:t>
        <a:bodyPr/>
        <a:lstStyle/>
        <a:p>
          <a:r>
            <a:rPr lang="fr-CA" dirty="0" smtClean="0"/>
            <a:t>Livrer la bonne chose</a:t>
          </a:r>
          <a:endParaRPr lang="fr-CA" dirty="0"/>
        </a:p>
      </dgm:t>
    </dgm:pt>
    <dgm:pt modelId="{19106CFD-F052-0B42-AF50-24DFF4D5DF0A}" type="parTrans" cxnId="{CBE6AE47-8AFB-6C4F-8D72-2588BE3F11AA}">
      <dgm:prSet/>
      <dgm:spPr/>
      <dgm:t>
        <a:bodyPr/>
        <a:lstStyle/>
        <a:p>
          <a:endParaRPr lang="fr-CA"/>
        </a:p>
      </dgm:t>
    </dgm:pt>
    <dgm:pt modelId="{1680D0C8-6548-A540-8983-29C629529D80}" type="sibTrans" cxnId="{CBE6AE47-8AFB-6C4F-8D72-2588BE3F11AA}">
      <dgm:prSet/>
      <dgm:spPr/>
      <dgm:t>
        <a:bodyPr/>
        <a:lstStyle/>
        <a:p>
          <a:endParaRPr lang="fr-CA"/>
        </a:p>
      </dgm:t>
    </dgm:pt>
    <dgm:pt modelId="{5CA76624-3487-FD47-B73A-1D8B1F69BEDD}">
      <dgm:prSet phldrT="[Text]"/>
      <dgm:spPr/>
      <dgm:t>
        <a:bodyPr/>
        <a:lstStyle/>
        <a:p>
          <a:r>
            <a:rPr lang="fr-CA" dirty="0" smtClean="0"/>
            <a:t>Livrer de la bonne manière</a:t>
          </a:r>
          <a:endParaRPr lang="fr-CA" dirty="0"/>
        </a:p>
      </dgm:t>
    </dgm:pt>
    <dgm:pt modelId="{B7FFF2CC-8592-6D46-BA65-BECF08D88293}" type="parTrans" cxnId="{8826936F-F8D0-384A-B09F-3C129BB65743}">
      <dgm:prSet/>
      <dgm:spPr/>
      <dgm:t>
        <a:bodyPr/>
        <a:lstStyle/>
        <a:p>
          <a:endParaRPr lang="fr-CA"/>
        </a:p>
      </dgm:t>
    </dgm:pt>
    <dgm:pt modelId="{663747AC-AE70-D64A-AB2C-83DF5A59C164}" type="sibTrans" cxnId="{8826936F-F8D0-384A-B09F-3C129BB65743}">
      <dgm:prSet/>
      <dgm:spPr/>
      <dgm:t>
        <a:bodyPr/>
        <a:lstStyle/>
        <a:p>
          <a:endParaRPr lang="fr-CA"/>
        </a:p>
      </dgm:t>
    </dgm:pt>
    <dgm:pt modelId="{6FEE60D6-883D-0C4E-AA86-E024C997D779}" type="pres">
      <dgm:prSet presAssocID="{2EE46615-82E2-E14A-B4F6-F3985F299B8C}" presName="outerComposite" presStyleCnt="0">
        <dgm:presLayoutVars>
          <dgm:chMax val="2"/>
          <dgm:animLvl val="lvl"/>
          <dgm:resizeHandles val="exact"/>
        </dgm:presLayoutVars>
      </dgm:prSet>
      <dgm:spPr/>
      <dgm:t>
        <a:bodyPr/>
        <a:lstStyle/>
        <a:p>
          <a:endParaRPr lang="fr-CA"/>
        </a:p>
      </dgm:t>
    </dgm:pt>
    <dgm:pt modelId="{24865598-D6C6-4940-A7A4-A7EE6D1EAF1E}" type="pres">
      <dgm:prSet presAssocID="{2EE46615-82E2-E14A-B4F6-F3985F299B8C}" presName="dummyMaxCanvas" presStyleCnt="0"/>
      <dgm:spPr/>
    </dgm:pt>
    <dgm:pt modelId="{7E9C8C4E-9E6E-674B-9FA3-82EA80268558}" type="pres">
      <dgm:prSet presAssocID="{2EE46615-82E2-E14A-B4F6-F3985F299B8C}" presName="parentComposite" presStyleCnt="0"/>
      <dgm:spPr/>
    </dgm:pt>
    <dgm:pt modelId="{D4CBF64B-6292-7446-AD95-5023B43F3167}" type="pres">
      <dgm:prSet presAssocID="{2EE46615-82E2-E14A-B4F6-F3985F299B8C}" presName="parent1" presStyleLbl="alignAccFollowNode1" presStyleIdx="0" presStyleCnt="4" custLinFactY="100000" custLinFactNeighborX="-3255" custLinFactNeighborY="177344">
        <dgm:presLayoutVars>
          <dgm:chMax val="4"/>
        </dgm:presLayoutVars>
      </dgm:prSet>
      <dgm:spPr/>
      <dgm:t>
        <a:bodyPr/>
        <a:lstStyle/>
        <a:p>
          <a:endParaRPr lang="fr-CA"/>
        </a:p>
      </dgm:t>
    </dgm:pt>
    <dgm:pt modelId="{96211251-C258-7B4C-A067-59634D69688B}" type="pres">
      <dgm:prSet presAssocID="{2EE46615-82E2-E14A-B4F6-F3985F299B8C}" presName="parent2" presStyleLbl="alignAccFollowNode1" presStyleIdx="1" presStyleCnt="4" custLinFactY="100000" custLinFactNeighborX="1085" custLinFactNeighborY="179297">
        <dgm:presLayoutVars>
          <dgm:chMax val="4"/>
        </dgm:presLayoutVars>
      </dgm:prSet>
      <dgm:spPr/>
      <dgm:t>
        <a:bodyPr/>
        <a:lstStyle/>
        <a:p>
          <a:endParaRPr lang="fr-CA"/>
        </a:p>
      </dgm:t>
    </dgm:pt>
    <dgm:pt modelId="{8319B63D-FED1-7C4C-B7A5-54033E96BA5D}" type="pres">
      <dgm:prSet presAssocID="{2EE46615-82E2-E14A-B4F6-F3985F299B8C}" presName="childrenComposite" presStyleCnt="0"/>
      <dgm:spPr/>
    </dgm:pt>
    <dgm:pt modelId="{7A7DB91E-4F67-644B-986A-D9D46E82E387}" type="pres">
      <dgm:prSet presAssocID="{2EE46615-82E2-E14A-B4F6-F3985F299B8C}" presName="dummyMaxCanvas_ChildArea" presStyleCnt="0"/>
      <dgm:spPr/>
    </dgm:pt>
    <dgm:pt modelId="{C827C153-58BB-A447-9E59-75A9EEF6A36F}" type="pres">
      <dgm:prSet presAssocID="{2EE46615-82E2-E14A-B4F6-F3985F299B8C}" presName="fulcrum" presStyleLbl="alignAccFollowNode1" presStyleIdx="2" presStyleCnt="4"/>
      <dgm:spPr/>
    </dgm:pt>
    <dgm:pt modelId="{CF01922E-3098-BC4B-B2EF-9D6C84803935}" type="pres">
      <dgm:prSet presAssocID="{2EE46615-82E2-E14A-B4F6-F3985F299B8C}" presName="balance_00" presStyleLbl="alignAccFollowNode1" presStyleIdx="3" presStyleCnt="4">
        <dgm:presLayoutVars>
          <dgm:bulletEnabled val="1"/>
        </dgm:presLayoutVars>
      </dgm:prSet>
      <dgm:spPr/>
    </dgm:pt>
  </dgm:ptLst>
  <dgm:cxnLst>
    <dgm:cxn modelId="{8826936F-F8D0-384A-B09F-3C129BB65743}" srcId="{2EE46615-82E2-E14A-B4F6-F3985F299B8C}" destId="{5CA76624-3487-FD47-B73A-1D8B1F69BEDD}" srcOrd="1" destOrd="0" parTransId="{B7FFF2CC-8592-6D46-BA65-BECF08D88293}" sibTransId="{663747AC-AE70-D64A-AB2C-83DF5A59C164}"/>
    <dgm:cxn modelId="{4002B66B-4FA6-C744-9EFB-9252B1D2CB7B}" type="presOf" srcId="{0260EAB9-EDBE-7B48-9898-DE6950D64DD6}" destId="{D4CBF64B-6292-7446-AD95-5023B43F3167}" srcOrd="0" destOrd="0" presId="urn:microsoft.com/office/officeart/2005/8/layout/balance1"/>
    <dgm:cxn modelId="{D0214528-C3D9-0E48-8559-2C6E88B0E21B}" type="presOf" srcId="{5CA76624-3487-FD47-B73A-1D8B1F69BEDD}" destId="{96211251-C258-7B4C-A067-59634D69688B}" srcOrd="0" destOrd="0" presId="urn:microsoft.com/office/officeart/2005/8/layout/balance1"/>
    <dgm:cxn modelId="{44CF5431-6926-EB47-B68D-EED15DB7AAFE}" type="presOf" srcId="{2EE46615-82E2-E14A-B4F6-F3985F299B8C}" destId="{6FEE60D6-883D-0C4E-AA86-E024C997D779}" srcOrd="0" destOrd="0" presId="urn:microsoft.com/office/officeart/2005/8/layout/balance1"/>
    <dgm:cxn modelId="{CBE6AE47-8AFB-6C4F-8D72-2588BE3F11AA}" srcId="{2EE46615-82E2-E14A-B4F6-F3985F299B8C}" destId="{0260EAB9-EDBE-7B48-9898-DE6950D64DD6}" srcOrd="0" destOrd="0" parTransId="{19106CFD-F052-0B42-AF50-24DFF4D5DF0A}" sibTransId="{1680D0C8-6548-A540-8983-29C629529D80}"/>
    <dgm:cxn modelId="{1EB91124-9064-F847-B9B5-2810733202D7}" type="presParOf" srcId="{6FEE60D6-883D-0C4E-AA86-E024C997D779}" destId="{24865598-D6C6-4940-A7A4-A7EE6D1EAF1E}" srcOrd="0" destOrd="0" presId="urn:microsoft.com/office/officeart/2005/8/layout/balance1"/>
    <dgm:cxn modelId="{F2626C8B-6EFB-2C45-A1CB-86A18A6BC7C3}" type="presParOf" srcId="{6FEE60D6-883D-0C4E-AA86-E024C997D779}" destId="{7E9C8C4E-9E6E-674B-9FA3-82EA80268558}" srcOrd="1" destOrd="0" presId="urn:microsoft.com/office/officeart/2005/8/layout/balance1"/>
    <dgm:cxn modelId="{DFF4731E-E3F3-9F41-BEE0-0B7C8CF6DDC7}" type="presParOf" srcId="{7E9C8C4E-9E6E-674B-9FA3-82EA80268558}" destId="{D4CBF64B-6292-7446-AD95-5023B43F3167}" srcOrd="0" destOrd="0" presId="urn:microsoft.com/office/officeart/2005/8/layout/balance1"/>
    <dgm:cxn modelId="{4848706E-4806-A442-B5AC-EDC71DDB9315}" type="presParOf" srcId="{7E9C8C4E-9E6E-674B-9FA3-82EA80268558}" destId="{96211251-C258-7B4C-A067-59634D69688B}" srcOrd="1" destOrd="0" presId="urn:microsoft.com/office/officeart/2005/8/layout/balance1"/>
    <dgm:cxn modelId="{EC05D9B4-8672-0E4E-A5CB-4B8991D912FA}" type="presParOf" srcId="{6FEE60D6-883D-0C4E-AA86-E024C997D779}" destId="{8319B63D-FED1-7C4C-B7A5-54033E96BA5D}" srcOrd="2" destOrd="0" presId="urn:microsoft.com/office/officeart/2005/8/layout/balance1"/>
    <dgm:cxn modelId="{EF0CB285-B3A4-874D-827A-68EDF17C2C9C}" type="presParOf" srcId="{8319B63D-FED1-7C4C-B7A5-54033E96BA5D}" destId="{7A7DB91E-4F67-644B-986A-D9D46E82E387}" srcOrd="0" destOrd="0" presId="urn:microsoft.com/office/officeart/2005/8/layout/balance1"/>
    <dgm:cxn modelId="{D3B122F3-2F3E-B04B-940F-A34E4D5E5748}" type="presParOf" srcId="{8319B63D-FED1-7C4C-B7A5-54033E96BA5D}" destId="{C827C153-58BB-A447-9E59-75A9EEF6A36F}" srcOrd="1" destOrd="0" presId="urn:microsoft.com/office/officeart/2005/8/layout/balance1"/>
    <dgm:cxn modelId="{8073D3EA-A0A3-0743-990F-B97D9449C69D}" type="presParOf" srcId="{8319B63D-FED1-7C4C-B7A5-54033E96BA5D}" destId="{CF01922E-3098-BC4B-B2EF-9D6C84803935}"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A6702-2A72-3548-A779-69C15B54801E}">
      <dsp:nvSpPr>
        <dsp:cNvPr id="0" name=""/>
        <dsp:cNvSpPr/>
      </dsp:nvSpPr>
      <dsp:spPr>
        <a:xfrm>
          <a:off x="1802209" y="0"/>
          <a:ext cx="2507456" cy="1393031"/>
        </a:xfrm>
        <a:prstGeom prst="roundRect">
          <a:avLst>
            <a:gd name="adj" fmla="val 10000"/>
          </a:avLst>
        </a:prstGeom>
        <a:solidFill>
          <a:schemeClr val="lt1"/>
        </a:solidFill>
        <a:ln w="1905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r-CA" sz="3200" kern="1200" baseline="0" noProof="0" dirty="0" smtClean="0"/>
            <a:t>1. Déterminer</a:t>
          </a:r>
          <a:endParaRPr lang="fr-CA" sz="3200" kern="1200" noProof="0" dirty="0"/>
        </a:p>
      </dsp:txBody>
      <dsp:txXfrm>
        <a:off x="1843009" y="40800"/>
        <a:ext cx="2425856" cy="1311431"/>
      </dsp:txXfrm>
    </dsp:sp>
    <dsp:sp modelId="{9F4260FE-BF67-A54A-BA61-AA2215576AB0}">
      <dsp:nvSpPr>
        <dsp:cNvPr id="0" name=""/>
        <dsp:cNvSpPr/>
      </dsp:nvSpPr>
      <dsp:spPr>
        <a:xfrm rot="5400000">
          <a:off x="2794744" y="1427857"/>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noProof="0" dirty="0"/>
        </a:p>
      </dsp:txBody>
      <dsp:txXfrm rot="-5400000">
        <a:off x="2867878" y="1480096"/>
        <a:ext cx="376118" cy="365670"/>
      </dsp:txXfrm>
    </dsp:sp>
    <dsp:sp modelId="{5C4AEC92-FE8A-0742-BDC2-D69B75C84A6B}">
      <dsp:nvSpPr>
        <dsp:cNvPr id="0" name=""/>
        <dsp:cNvSpPr/>
      </dsp:nvSpPr>
      <dsp:spPr>
        <a:xfrm>
          <a:off x="1802209" y="2089546"/>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b="0" kern="1200" baseline="0" noProof="0" dirty="0" smtClean="0"/>
            <a:t>2. Quantifier</a:t>
          </a:r>
          <a:endParaRPr lang="fr-CA" sz="2000" b="0" kern="1200" noProof="0" dirty="0"/>
        </a:p>
      </dsp:txBody>
      <dsp:txXfrm>
        <a:off x="1843009" y="2130346"/>
        <a:ext cx="2425856" cy="1311431"/>
      </dsp:txXfrm>
    </dsp:sp>
    <dsp:sp modelId="{07F8F112-C64F-3E45-BBD8-78A6FEE0311E}">
      <dsp:nvSpPr>
        <dsp:cNvPr id="0" name=""/>
        <dsp:cNvSpPr/>
      </dsp:nvSpPr>
      <dsp:spPr>
        <a:xfrm rot="5400000">
          <a:off x="2794744" y="3517403"/>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noProof="0" dirty="0"/>
        </a:p>
      </dsp:txBody>
      <dsp:txXfrm rot="-5400000">
        <a:off x="2867878" y="3569642"/>
        <a:ext cx="376118" cy="365670"/>
      </dsp:txXfrm>
    </dsp:sp>
    <dsp:sp modelId="{64132476-D80A-0A43-98A8-6879FB9AD4B7}">
      <dsp:nvSpPr>
        <dsp:cNvPr id="0" name=""/>
        <dsp:cNvSpPr/>
      </dsp:nvSpPr>
      <dsp:spPr>
        <a:xfrm>
          <a:off x="1802209" y="4179093"/>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baseline="0" noProof="0" dirty="0" smtClean="0"/>
            <a:t>3. Mesurer les acquis</a:t>
          </a:r>
          <a:endParaRPr lang="fr-CA" sz="2000" kern="1200" noProof="0" dirty="0"/>
        </a:p>
      </dsp:txBody>
      <dsp:txXfrm>
        <a:off x="1843009" y="4219893"/>
        <a:ext cx="2425856" cy="1311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A6702-2A72-3548-A779-69C15B54801E}">
      <dsp:nvSpPr>
        <dsp:cNvPr id="0" name=""/>
        <dsp:cNvSpPr/>
      </dsp:nvSpPr>
      <dsp:spPr>
        <a:xfrm>
          <a:off x="1802209" y="0"/>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1. Déterminer</a:t>
          </a:r>
          <a:endParaRPr lang="en-US" sz="2000" kern="1200" dirty="0"/>
        </a:p>
      </dsp:txBody>
      <dsp:txXfrm>
        <a:off x="1843009" y="40800"/>
        <a:ext cx="2425856" cy="1311431"/>
      </dsp:txXfrm>
    </dsp:sp>
    <dsp:sp modelId="{9F4260FE-BF67-A54A-BA61-AA2215576AB0}">
      <dsp:nvSpPr>
        <dsp:cNvPr id="0" name=""/>
        <dsp:cNvSpPr/>
      </dsp:nvSpPr>
      <dsp:spPr>
        <a:xfrm rot="5400000">
          <a:off x="2794744" y="1427857"/>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dirty="0"/>
        </a:p>
      </dsp:txBody>
      <dsp:txXfrm rot="-5400000">
        <a:off x="2867878" y="1480096"/>
        <a:ext cx="376118" cy="365670"/>
      </dsp:txXfrm>
    </dsp:sp>
    <dsp:sp modelId="{5C4AEC92-FE8A-0742-BDC2-D69B75C84A6B}">
      <dsp:nvSpPr>
        <dsp:cNvPr id="0" name=""/>
        <dsp:cNvSpPr/>
      </dsp:nvSpPr>
      <dsp:spPr>
        <a:xfrm>
          <a:off x="1802209" y="2089546"/>
          <a:ext cx="2507456" cy="1393031"/>
        </a:xfrm>
        <a:prstGeom prst="roundRect">
          <a:avLst>
            <a:gd name="adj" fmla="val 10000"/>
          </a:avLst>
        </a:prstGeom>
        <a:gradFill rotWithShape="0">
          <a:gsLst>
            <a:gs pos="0">
              <a:schemeClr val="lt1">
                <a:hueOff val="0"/>
                <a:satOff val="0"/>
                <a:lumOff val="0"/>
                <a:alphaOff val="0"/>
              </a:schemeClr>
            </a:gs>
            <a:gs pos="90000">
              <a:schemeClr val="lt1">
                <a:hueOff val="0"/>
                <a:satOff val="0"/>
                <a:lumOff val="0"/>
                <a:alphaOff val="0"/>
                <a:shade val="100000"/>
              </a:schemeClr>
            </a:gs>
            <a:gs pos="100000">
              <a:schemeClr val="l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baseline="0" dirty="0" smtClean="0"/>
            <a:t>2. Quantifier</a:t>
          </a:r>
          <a:endParaRPr lang="en-US" sz="3200" b="1" kern="1200" dirty="0"/>
        </a:p>
      </dsp:txBody>
      <dsp:txXfrm>
        <a:off x="1843009" y="2130346"/>
        <a:ext cx="2425856" cy="1311431"/>
      </dsp:txXfrm>
    </dsp:sp>
    <dsp:sp modelId="{07F8F112-C64F-3E45-BBD8-78A6FEE0311E}">
      <dsp:nvSpPr>
        <dsp:cNvPr id="0" name=""/>
        <dsp:cNvSpPr/>
      </dsp:nvSpPr>
      <dsp:spPr>
        <a:xfrm rot="5400000">
          <a:off x="2794744" y="3517403"/>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dirty="0"/>
        </a:p>
      </dsp:txBody>
      <dsp:txXfrm rot="-5400000">
        <a:off x="2867878" y="3569642"/>
        <a:ext cx="376118" cy="365670"/>
      </dsp:txXfrm>
    </dsp:sp>
    <dsp:sp modelId="{64132476-D80A-0A43-98A8-6879FB9AD4B7}">
      <dsp:nvSpPr>
        <dsp:cNvPr id="0" name=""/>
        <dsp:cNvSpPr/>
      </dsp:nvSpPr>
      <dsp:spPr>
        <a:xfrm>
          <a:off x="1802209" y="4179093"/>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CA" sz="2000" kern="1200" baseline="0" noProof="0" dirty="0" smtClean="0"/>
            <a:t>3. Mesurer les acquis</a:t>
          </a:r>
          <a:endParaRPr lang="fr-CA" sz="2000" kern="1200" noProof="0" dirty="0"/>
        </a:p>
      </dsp:txBody>
      <dsp:txXfrm>
        <a:off x="1843009" y="4219893"/>
        <a:ext cx="2425856" cy="1311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A6702-2A72-3548-A779-69C15B54801E}">
      <dsp:nvSpPr>
        <dsp:cNvPr id="0" name=""/>
        <dsp:cNvSpPr/>
      </dsp:nvSpPr>
      <dsp:spPr>
        <a:xfrm>
          <a:off x="1802209" y="0"/>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baseline="0" dirty="0" smtClean="0"/>
            <a:t>1. </a:t>
          </a:r>
          <a:r>
            <a:rPr lang="fr-CA" sz="2000" kern="1200" baseline="0" noProof="0" dirty="0" smtClean="0"/>
            <a:t>Déterminer</a:t>
          </a:r>
          <a:endParaRPr lang="fr-CA" sz="2000" kern="1200" noProof="0" dirty="0"/>
        </a:p>
      </dsp:txBody>
      <dsp:txXfrm>
        <a:off x="1843009" y="40800"/>
        <a:ext cx="2425856" cy="1311431"/>
      </dsp:txXfrm>
    </dsp:sp>
    <dsp:sp modelId="{9F4260FE-BF67-A54A-BA61-AA2215576AB0}">
      <dsp:nvSpPr>
        <dsp:cNvPr id="0" name=""/>
        <dsp:cNvSpPr/>
      </dsp:nvSpPr>
      <dsp:spPr>
        <a:xfrm rot="5400000">
          <a:off x="2794744" y="1427857"/>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dirty="0"/>
        </a:p>
      </dsp:txBody>
      <dsp:txXfrm rot="-5400000">
        <a:off x="2867878" y="1480096"/>
        <a:ext cx="376118" cy="365670"/>
      </dsp:txXfrm>
    </dsp:sp>
    <dsp:sp modelId="{5C4AEC92-FE8A-0742-BDC2-D69B75C84A6B}">
      <dsp:nvSpPr>
        <dsp:cNvPr id="0" name=""/>
        <dsp:cNvSpPr/>
      </dsp:nvSpPr>
      <dsp:spPr>
        <a:xfrm>
          <a:off x="1802209" y="2089546"/>
          <a:ext cx="2507456" cy="1393031"/>
        </a:xfrm>
        <a:prstGeom prst="roundRect">
          <a:avLst>
            <a:gd name="adj" fmla="val 10000"/>
          </a:avLst>
        </a:prstGeom>
        <a:solidFill>
          <a:schemeClr val="accent1">
            <a:tint val="50000"/>
          </a:schemeClr>
        </a:solidFill>
        <a:ln w="100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baseline="0" dirty="0" smtClean="0"/>
            <a:t>2. Quantifier</a:t>
          </a:r>
          <a:endParaRPr lang="en-US" sz="2000" b="1" kern="1200" dirty="0"/>
        </a:p>
      </dsp:txBody>
      <dsp:txXfrm>
        <a:off x="1843009" y="2130346"/>
        <a:ext cx="2425856" cy="1311431"/>
      </dsp:txXfrm>
    </dsp:sp>
    <dsp:sp modelId="{07F8F112-C64F-3E45-BBD8-78A6FEE0311E}">
      <dsp:nvSpPr>
        <dsp:cNvPr id="0" name=""/>
        <dsp:cNvSpPr/>
      </dsp:nvSpPr>
      <dsp:spPr>
        <a:xfrm rot="5400000">
          <a:off x="2794744" y="3517403"/>
          <a:ext cx="522386" cy="626864"/>
        </a:xfrm>
        <a:prstGeom prst="rightArrow">
          <a:avLst>
            <a:gd name="adj1" fmla="val 60000"/>
            <a:gd name="adj2" fmla="val 50000"/>
          </a:avLst>
        </a:prstGeom>
        <a:gradFill rotWithShape="0">
          <a:gsLst>
            <a:gs pos="0">
              <a:schemeClr val="dk1">
                <a:tint val="60000"/>
                <a:hueOff val="0"/>
                <a:satOff val="0"/>
                <a:lumOff val="0"/>
                <a:alphaOff val="0"/>
              </a:schemeClr>
            </a:gs>
            <a:gs pos="90000">
              <a:schemeClr val="dk1">
                <a:tint val="60000"/>
                <a:hueOff val="0"/>
                <a:satOff val="0"/>
                <a:lumOff val="0"/>
                <a:alphaOff val="0"/>
                <a:shade val="100000"/>
              </a:schemeClr>
            </a:gs>
            <a:gs pos="100000">
              <a:schemeClr val="dk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CA" sz="2600" kern="1200" dirty="0"/>
        </a:p>
      </dsp:txBody>
      <dsp:txXfrm rot="-5400000">
        <a:off x="2867878" y="3569642"/>
        <a:ext cx="376118" cy="365670"/>
      </dsp:txXfrm>
    </dsp:sp>
    <dsp:sp modelId="{64132476-D80A-0A43-98A8-6879FB9AD4B7}">
      <dsp:nvSpPr>
        <dsp:cNvPr id="0" name=""/>
        <dsp:cNvSpPr/>
      </dsp:nvSpPr>
      <dsp:spPr>
        <a:xfrm>
          <a:off x="1802209" y="4179093"/>
          <a:ext cx="2507456" cy="1393031"/>
        </a:xfrm>
        <a:prstGeom prst="roundRect">
          <a:avLst>
            <a:gd name="adj" fmla="val 10000"/>
          </a:avLst>
        </a:prstGeom>
        <a:solidFill>
          <a:schemeClr val="lt1"/>
        </a:solidFill>
        <a:ln w="1905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baseline="0" dirty="0" smtClean="0"/>
            <a:t>3. </a:t>
          </a:r>
          <a:r>
            <a:rPr lang="fr-CA" sz="3200" kern="1200" baseline="0" noProof="0" dirty="0" smtClean="0"/>
            <a:t>Mesurer les acquis</a:t>
          </a:r>
          <a:endParaRPr lang="fr-CA" sz="3200" kern="1200" noProof="0" dirty="0"/>
        </a:p>
      </dsp:txBody>
      <dsp:txXfrm>
        <a:off x="1843009" y="4219893"/>
        <a:ext cx="2425856" cy="1311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BF64B-6292-7446-AD95-5023B43F3167}">
      <dsp:nvSpPr>
        <dsp:cNvPr id="0" name=""/>
        <dsp:cNvSpPr/>
      </dsp:nvSpPr>
      <dsp:spPr>
        <a:xfrm>
          <a:off x="1136204" y="1908983"/>
          <a:ext cx="1238956" cy="688309"/>
        </a:xfrm>
        <a:prstGeom prst="roundRect">
          <a:avLst>
            <a:gd name="adj" fmla="val 10000"/>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A" sz="1300" kern="1200" dirty="0" smtClean="0"/>
            <a:t>Livrer la bonne chose</a:t>
          </a:r>
          <a:endParaRPr lang="fr-CA" sz="1300" kern="1200" dirty="0"/>
        </a:p>
      </dsp:txBody>
      <dsp:txXfrm>
        <a:off x="1156364" y="1929143"/>
        <a:ext cx="1198636" cy="647989"/>
      </dsp:txXfrm>
    </dsp:sp>
    <dsp:sp modelId="{96211251-C258-7B4C-A067-59634D69688B}">
      <dsp:nvSpPr>
        <dsp:cNvPr id="0" name=""/>
        <dsp:cNvSpPr/>
      </dsp:nvSpPr>
      <dsp:spPr>
        <a:xfrm>
          <a:off x="2979578" y="1922426"/>
          <a:ext cx="1238956" cy="688309"/>
        </a:xfrm>
        <a:prstGeom prst="roundRect">
          <a:avLst>
            <a:gd name="adj" fmla="val 10000"/>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A" sz="1300" kern="1200" dirty="0" smtClean="0"/>
            <a:t>Livrer de la bonne manière</a:t>
          </a:r>
          <a:endParaRPr lang="fr-CA" sz="1300" kern="1200" dirty="0"/>
        </a:p>
      </dsp:txBody>
      <dsp:txXfrm>
        <a:off x="2999738" y="1942586"/>
        <a:ext cx="1198636" cy="647989"/>
      </dsp:txXfrm>
    </dsp:sp>
    <dsp:sp modelId="{C827C153-58BB-A447-9E59-75A9EEF6A36F}">
      <dsp:nvSpPr>
        <dsp:cNvPr id="0" name=""/>
        <dsp:cNvSpPr/>
      </dsp:nvSpPr>
      <dsp:spPr>
        <a:xfrm>
          <a:off x="2432696" y="2925313"/>
          <a:ext cx="516231" cy="516231"/>
        </a:xfrm>
        <a:prstGeom prst="triangle">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F01922E-3098-BC4B-B2EF-9D6C84803935}">
      <dsp:nvSpPr>
        <dsp:cNvPr id="0" name=""/>
        <dsp:cNvSpPr/>
      </dsp:nvSpPr>
      <dsp:spPr>
        <a:xfrm>
          <a:off x="1142117" y="2709184"/>
          <a:ext cx="3097390" cy="209245"/>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8DBA36-79FC-4ED0-BE4A-795FD43E96BE}" type="datetimeFigureOut">
              <a:rPr lang="fr-CA" smtClean="0"/>
              <a:t>15-09-23</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41DF9-F684-4DBA-92E3-F1E72FB45DAD}" type="slidenum">
              <a:rPr lang="fr-CA" smtClean="0"/>
              <a:t>‹#›</a:t>
            </a:fld>
            <a:endParaRPr lang="fr-CA"/>
          </a:p>
        </p:txBody>
      </p:sp>
    </p:spTree>
    <p:extLst>
      <p:ext uri="{BB962C8B-B14F-4D97-AF65-F5344CB8AC3E}">
        <p14:creationId xmlns:p14="http://schemas.microsoft.com/office/powerpoint/2010/main" val="198862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F71E2-523C-471D-81EE-0D8C71D2325D}" type="datetimeFigureOut">
              <a:rPr lang="fr-CA" smtClean="0"/>
              <a:t>15-09-23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CC352-61DC-454E-A8B0-2AB0255C21E4}" type="slidenum">
              <a:rPr lang="fr-CA" smtClean="0"/>
              <a:t>‹#›</a:t>
            </a:fld>
            <a:endParaRPr lang="fr-CA"/>
          </a:p>
        </p:txBody>
      </p:sp>
    </p:spTree>
    <p:extLst>
      <p:ext uri="{BB962C8B-B14F-4D97-AF65-F5344CB8AC3E}">
        <p14:creationId xmlns:p14="http://schemas.microsoft.com/office/powerpoint/2010/main" val="27429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1</a:t>
            </a:fld>
            <a:endParaRPr lang="fr-CA" dirty="0"/>
          </a:p>
        </p:txBody>
      </p:sp>
    </p:spTree>
    <p:extLst>
      <p:ext uri="{BB962C8B-B14F-4D97-AF65-F5344CB8AC3E}">
        <p14:creationId xmlns:p14="http://schemas.microsoft.com/office/powerpoint/2010/main" val="158758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Animation!</a:t>
            </a:r>
            <a:endParaRPr lang="en-CA" sz="1200" kern="1200" noProof="1" smtClean="0">
              <a:solidFill>
                <a:schemeClr val="tx1"/>
              </a:solidFill>
              <a:latin typeface="+mn-lt"/>
              <a:ea typeface="+mn-ea"/>
              <a:cs typeface="+mn-cs"/>
            </a:endParaRPr>
          </a:p>
          <a:p>
            <a:endParaRPr lang="en-CA" sz="1200" kern="1200" noProof="1"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latin typeface="+mn-lt"/>
                <a:ea typeface="+mn-ea"/>
                <a:cs typeface="+mn-cs"/>
              </a:rPr>
              <a:t>C’est difficile parce que nous sommes une société de solutions, de consommations</a:t>
            </a:r>
            <a:endParaRPr lang="fr-CA" dirty="0" smtClean="0"/>
          </a:p>
          <a:p>
            <a:endParaRPr lang="en-CA" sz="1200" kern="1200" noProof="1" smtClean="0">
              <a:solidFill>
                <a:schemeClr val="tx1"/>
              </a:solidFill>
              <a:latin typeface="+mn-lt"/>
              <a:ea typeface="+mn-ea"/>
              <a:cs typeface="+mn-cs"/>
            </a:endParaRPr>
          </a:p>
          <a:p>
            <a:r>
              <a:rPr lang="en-CA" sz="1200" kern="1200" noProof="1" smtClean="0">
                <a:solidFill>
                  <a:schemeClr val="tx1"/>
                </a:solidFill>
                <a:latin typeface="+mn-lt"/>
                <a:ea typeface="+mn-ea"/>
                <a:cs typeface="+mn-cs"/>
              </a:rPr>
              <a:t>Simon Sinek noticed that great leaders communicate differently. They start with the goal and explain the means afterward. For example, Martin Luther King started his speech with “I have a dream,” not with “I have a plan,” or “Here is a list of 50 propositions.” Apple communicates like this: “Everything we do is to make your life simpler (why). By working with the best engineers and designers (how, who), we provide innovative computers (what)”. Sinek says, “People don’t buy what you do, they buy why you do it.” </a:t>
            </a:r>
          </a:p>
          <a:p>
            <a:endParaRPr lang="en-CA" sz="1200" kern="1200" noProof="1" smtClean="0">
              <a:solidFill>
                <a:schemeClr val="tx1"/>
              </a:solidFill>
              <a:latin typeface="+mn-lt"/>
              <a:ea typeface="+mn-ea"/>
              <a:cs typeface="+mn-cs"/>
            </a:endParaRPr>
          </a:p>
          <a:p>
            <a:r>
              <a:rPr lang="en-CA" sz="1200" b="0" i="0" u="none" strike="noStrike" kern="1200" baseline="0" noProof="1" smtClean="0">
                <a:solidFill>
                  <a:schemeClr val="tx1"/>
                </a:solidFill>
                <a:latin typeface="+mn-lt"/>
                <a:ea typeface="+mn-ea"/>
                <a:cs typeface="+mn-cs"/>
              </a:rPr>
              <a:t>Great teams focus on the goal and the impact their product will have rather than what the features will be. Features (what) are just a means to change behavior (how) of users (who) to reach a goal (why). </a:t>
            </a:r>
          </a:p>
          <a:p>
            <a:r>
              <a:rPr lang="en-CA" sz="1200" b="0" i="0" u="none" strike="noStrike" kern="1200" baseline="0" noProof="1" smtClean="0">
                <a:solidFill>
                  <a:schemeClr val="tx1"/>
                </a:solidFill>
                <a:latin typeface="+mn-lt"/>
                <a:ea typeface="+mn-ea"/>
                <a:cs typeface="+mn-cs"/>
              </a:rPr>
              <a:t>Starting with “why” is useful for good communication, but it’s also mandatory to create the right product. Building a set of features you hope will be used is risky. Identifying the goals you want to reach and the impact you want to have on your users is far better. </a:t>
            </a:r>
          </a:p>
          <a:p>
            <a:endParaRPr lang="fr-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DCC352-61DC-454E-A8B0-2AB0255C21E4}" type="slidenum">
              <a:rPr lang="fr-CA" smtClean="0"/>
              <a:t>11</a:t>
            </a:fld>
            <a:endParaRPr lang="fr-CA" dirty="0"/>
          </a:p>
        </p:txBody>
      </p:sp>
    </p:spTree>
    <p:extLst>
      <p:ext uri="{BB962C8B-B14F-4D97-AF65-F5344CB8AC3E}">
        <p14:creationId xmlns:p14="http://schemas.microsoft.com/office/powerpoint/2010/main" val="108793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1" smtClean="0"/>
              <a:t>Create software to keep traceability of the products with barcode scanners used by lift drivers. (This is the option we implemented for this particular project.) </a:t>
            </a:r>
          </a:p>
          <a:p>
            <a:r>
              <a:rPr lang="en-CA" noProof="1" smtClean="0"/>
              <a:t>- Help the supplier to create a pull system and provide him with kanbans. </a:t>
            </a:r>
          </a:p>
          <a:p>
            <a:r>
              <a:rPr lang="en-CA" noProof="1" smtClean="0"/>
              <a:t>- Study the legal constraints that make the production plan confidential. </a:t>
            </a:r>
          </a:p>
          <a:p>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12</a:t>
            </a:fld>
            <a:endParaRPr lang="fr-CA" dirty="0"/>
          </a:p>
        </p:txBody>
      </p:sp>
    </p:spTree>
    <p:extLst>
      <p:ext uri="{BB962C8B-B14F-4D97-AF65-F5344CB8AC3E}">
        <p14:creationId xmlns:p14="http://schemas.microsoft.com/office/powerpoint/2010/main" val="94275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Si vous vous</a:t>
            </a:r>
            <a:r>
              <a:rPr lang="fr-CA" baseline="0" dirty="0" smtClean="0"/>
              <a:t> demandiez à quoi sert un Analyste d’affaires, voici un exemple</a:t>
            </a:r>
          </a:p>
          <a:p>
            <a:endParaRPr lang="fr-CA" baseline="0" dirty="0" smtClean="0"/>
          </a:p>
          <a:p>
            <a:endParaRPr lang="fr-CA" baseline="0" dirty="0" smtClean="0"/>
          </a:p>
        </p:txBody>
      </p:sp>
      <p:sp>
        <p:nvSpPr>
          <p:cNvPr id="4" name="Slide Number Placeholder 3"/>
          <p:cNvSpPr>
            <a:spLocks noGrp="1"/>
          </p:cNvSpPr>
          <p:nvPr>
            <p:ph type="sldNum" sz="quarter" idx="10"/>
          </p:nvPr>
        </p:nvSpPr>
        <p:spPr/>
        <p:txBody>
          <a:bodyPr/>
          <a:lstStyle/>
          <a:p>
            <a:fld id="{DFDCC352-61DC-454E-A8B0-2AB0255C21E4}" type="slidenum">
              <a:rPr lang="fr-CA" smtClean="0"/>
              <a:t>14</a:t>
            </a:fld>
            <a:endParaRPr lang="fr-CA" dirty="0"/>
          </a:p>
        </p:txBody>
      </p:sp>
    </p:spTree>
    <p:extLst>
      <p:ext uri="{BB962C8B-B14F-4D97-AF65-F5344CB8AC3E}">
        <p14:creationId xmlns:p14="http://schemas.microsoft.com/office/powerpoint/2010/main" val="15112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La Capitale: amélioration des processus </a:t>
            </a:r>
          </a:p>
          <a:p>
            <a:r>
              <a:rPr lang="fr-CA" dirty="0" smtClean="0"/>
              <a:t>Avionique, application comptable</a:t>
            </a:r>
          </a:p>
          <a:p>
            <a:r>
              <a:rPr lang="fr-CA" dirty="0" smtClean="0"/>
              <a:t>Couverture des opérations d’une organisation</a:t>
            </a:r>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16</a:t>
            </a:fld>
            <a:endParaRPr lang="fr-CA"/>
          </a:p>
        </p:txBody>
      </p:sp>
    </p:spTree>
    <p:extLst>
      <p:ext uri="{BB962C8B-B14F-4D97-AF65-F5344CB8AC3E}">
        <p14:creationId xmlns:p14="http://schemas.microsoft.com/office/powerpoint/2010/main" val="410338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noProof="1" smtClean="0">
                <a:solidFill>
                  <a:schemeClr val="tx1"/>
                </a:solidFill>
                <a:latin typeface="+mn-lt"/>
                <a:ea typeface="+mn-ea"/>
                <a:cs typeface="+mn-cs"/>
              </a:rPr>
              <a:t>Avoid… starting systematically with “why” </a:t>
            </a:r>
            <a:endParaRPr lang="en-CA" sz="1200" b="0" kern="1200" noProof="1" smtClean="0">
              <a:solidFill>
                <a:schemeClr val="tx1"/>
              </a:solidFill>
              <a:latin typeface="+mn-lt"/>
              <a:ea typeface="+mn-ea"/>
              <a:cs typeface="+mn-cs"/>
            </a:endParaRPr>
          </a:p>
          <a:p>
            <a:r>
              <a:rPr lang="en-CA" sz="1200" b="0" kern="1200" noProof="1" smtClean="0">
                <a:solidFill>
                  <a:schemeClr val="tx1"/>
                </a:solidFill>
                <a:latin typeface="+mn-lt"/>
                <a:ea typeface="+mn-ea"/>
                <a:cs typeface="+mn-cs"/>
              </a:rPr>
              <a:t>Starting with “why” is sometimes difficult: </a:t>
            </a:r>
          </a:p>
          <a:p>
            <a:r>
              <a:rPr lang="en-CA" sz="1200" b="0" kern="1200" noProof="1" smtClean="0">
                <a:solidFill>
                  <a:schemeClr val="tx1"/>
                </a:solidFill>
                <a:latin typeface="+mn-lt"/>
                <a:ea typeface="+mn-ea"/>
                <a:cs typeface="+mn-cs"/>
              </a:rPr>
              <a:t>- Business representatives might have done the work six months before and for them it’s clear and won’t change. </a:t>
            </a:r>
          </a:p>
          <a:p>
            <a:r>
              <a:rPr lang="en-CA" sz="1200" b="0" kern="1200" noProof="1" smtClean="0">
                <a:solidFill>
                  <a:schemeClr val="tx1"/>
                </a:solidFill>
                <a:latin typeface="+mn-lt"/>
                <a:ea typeface="+mn-ea"/>
                <a:cs typeface="+mn-cs"/>
              </a:rPr>
              <a:t>- The project has already started and people have already invested a lot of energy on the “what”. </a:t>
            </a:r>
          </a:p>
          <a:p>
            <a:r>
              <a:rPr lang="en-CA" sz="1200" b="0" kern="1200" noProof="1" smtClean="0">
                <a:solidFill>
                  <a:schemeClr val="tx1"/>
                </a:solidFill>
                <a:latin typeface="+mn-lt"/>
                <a:ea typeface="+mn-ea"/>
                <a:cs typeface="+mn-cs"/>
              </a:rPr>
              <a:t>- Quantifying the value of the project is difficult (the project might be a must-have project that costs money). </a:t>
            </a:r>
          </a:p>
          <a:p>
            <a:pPr marL="171450" indent="-171450">
              <a:buFontTx/>
              <a:buChar char="-"/>
            </a:pPr>
            <a:r>
              <a:rPr lang="en-CA" sz="1200" b="0" kern="1200" noProof="1" smtClean="0">
                <a:solidFill>
                  <a:schemeClr val="tx1"/>
                </a:solidFill>
                <a:latin typeface="+mn-lt"/>
                <a:ea typeface="+mn-ea"/>
                <a:cs typeface="+mn-cs"/>
              </a:rPr>
              <a:t>The goals of the project depend on other projects. </a:t>
            </a:r>
          </a:p>
          <a:p>
            <a:pPr marL="171450" indent="-171450">
              <a:buFontTx/>
              <a:buChar char="-"/>
            </a:pPr>
            <a:endParaRPr lang="en-CA" sz="1200" b="0" kern="1200" noProof="1" smtClean="0">
              <a:solidFill>
                <a:schemeClr val="tx1"/>
              </a:solidFill>
              <a:latin typeface="+mn-lt"/>
              <a:ea typeface="+mn-ea"/>
              <a:cs typeface="+mn-cs"/>
            </a:endParaRPr>
          </a:p>
          <a:p>
            <a:r>
              <a:rPr lang="en-CA" sz="1200" kern="1200" noProof="1" smtClean="0">
                <a:solidFill>
                  <a:schemeClr val="tx1"/>
                </a:solidFill>
                <a:latin typeface="+mn-lt"/>
                <a:ea typeface="+mn-ea"/>
                <a:cs typeface="+mn-cs"/>
              </a:rPr>
              <a:t>For these cases, we usually start with what people have already done: 35 </a:t>
            </a:r>
          </a:p>
          <a:p>
            <a:endParaRPr lang="en-CA" sz="1200" kern="1200" noProof="1" smtClean="0">
              <a:solidFill>
                <a:schemeClr val="tx1"/>
              </a:solidFill>
              <a:latin typeface="+mn-lt"/>
              <a:ea typeface="+mn-ea"/>
              <a:cs typeface="+mn-cs"/>
            </a:endParaRPr>
          </a:p>
          <a:p>
            <a:endParaRPr lang="en-CA" sz="1200" kern="1200" noProof="1" smtClean="0">
              <a:solidFill>
                <a:schemeClr val="tx1"/>
              </a:solidFill>
              <a:latin typeface="+mn-lt"/>
              <a:ea typeface="+mn-ea"/>
              <a:cs typeface="+mn-cs"/>
            </a:endParaRPr>
          </a:p>
          <a:p>
            <a:r>
              <a:rPr lang="en-CA" sz="1200" kern="1200" noProof="1" smtClean="0">
                <a:solidFill>
                  <a:schemeClr val="tx1"/>
                </a:solidFill>
                <a:latin typeface="+mn-lt"/>
                <a:ea typeface="+mn-ea"/>
                <a:cs typeface="+mn-cs"/>
              </a:rPr>
              <a:t>- It’s always possible to start with “what” and ask “Why are you doing this feature, for whom?” </a:t>
            </a:r>
          </a:p>
          <a:p>
            <a:r>
              <a:rPr lang="en-CA" sz="1200" kern="1200" noProof="1" smtClean="0">
                <a:solidFill>
                  <a:schemeClr val="tx1"/>
                </a:solidFill>
                <a:latin typeface="+mn-lt"/>
                <a:ea typeface="+mn-ea"/>
                <a:cs typeface="+mn-cs"/>
              </a:rPr>
              <a:t>- For projects with a lot of dependencies, we can attach the goals to the business goals of others. </a:t>
            </a:r>
          </a:p>
          <a:p>
            <a:r>
              <a:rPr lang="en-CA" sz="1200" kern="1200" noProof="1" smtClean="0">
                <a:solidFill>
                  <a:schemeClr val="tx1"/>
                </a:solidFill>
                <a:latin typeface="+mn-lt"/>
                <a:ea typeface="+mn-ea"/>
                <a:cs typeface="+mn-cs"/>
              </a:rPr>
              <a:t>- Add some steps if needed (sub-goals, sub-processes, sub-actors) or remove confusing ones (sometimes actors are difficult to identify if you don’t know yet who will support the goals). </a:t>
            </a:r>
          </a:p>
          <a:p>
            <a:pPr marL="171450" indent="-171450">
              <a:buFontTx/>
              <a:buChar char="-"/>
            </a:pPr>
            <a:endParaRPr lang="en-CA" sz="1200" b="0" kern="1200" noProof="1" smtClean="0">
              <a:solidFill>
                <a:schemeClr val="tx1"/>
              </a:solidFill>
              <a:latin typeface="+mn-lt"/>
              <a:ea typeface="+mn-ea"/>
              <a:cs typeface="+mn-cs"/>
            </a:endParaRPr>
          </a:p>
          <a:p>
            <a:endParaRPr lang="en-CA" noProof="1"/>
          </a:p>
        </p:txBody>
      </p:sp>
      <p:sp>
        <p:nvSpPr>
          <p:cNvPr id="4" name="Slide Number Placeholder 3"/>
          <p:cNvSpPr>
            <a:spLocks noGrp="1"/>
          </p:cNvSpPr>
          <p:nvPr>
            <p:ph type="sldNum" sz="quarter" idx="10"/>
          </p:nvPr>
        </p:nvSpPr>
        <p:spPr/>
        <p:txBody>
          <a:bodyPr/>
          <a:lstStyle/>
          <a:p>
            <a:fld id="{DFDCC352-61DC-454E-A8B0-2AB0255C21E4}" type="slidenum">
              <a:rPr lang="fr-CA" smtClean="0"/>
              <a:t>19</a:t>
            </a:fld>
            <a:endParaRPr lang="fr-CA" dirty="0"/>
          </a:p>
        </p:txBody>
      </p:sp>
    </p:spTree>
    <p:extLst>
      <p:ext uri="{BB962C8B-B14F-4D97-AF65-F5344CB8AC3E}">
        <p14:creationId xmlns:p14="http://schemas.microsoft.com/office/powerpoint/2010/main" val="191753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fr-CA" noProof="0" dirty="0" smtClean="0"/>
              <a:t>Un nouveau KPI, pas un remplacement</a:t>
            </a:r>
          </a:p>
          <a:p>
            <a:r>
              <a:rPr lang="fr-CA" noProof="0" dirty="0" smtClean="0"/>
              <a:t>L’avancement de la portée est utile pour mesurer l’efficacité </a:t>
            </a:r>
          </a:p>
          <a:p>
            <a:r>
              <a:rPr lang="fr-CA" noProof="0" dirty="0" smtClean="0"/>
              <a:t>La mesure de la valeur d’affaires acquise mesure le retour sur investissement</a:t>
            </a:r>
          </a:p>
          <a:p>
            <a:endParaRPr lang="fr-CA" noProof="0" dirty="0" smtClean="0"/>
          </a:p>
          <a:p>
            <a:r>
              <a:rPr lang="fr-CA" noProof="0" dirty="0" smtClean="0"/>
              <a:t>Planifier par la valeur d’affaires a un impact sur le processus de développement (e.g. infrastructure / couches d’architectures, gestion de projet):</a:t>
            </a:r>
          </a:p>
          <a:p>
            <a:endParaRPr lang="fr-CA" noProof="0" dirty="0" smtClean="0"/>
          </a:p>
          <a:p>
            <a:r>
              <a:rPr lang="fr-CA" noProof="0" dirty="0" err="1" smtClean="0"/>
              <a:t>We</a:t>
            </a:r>
            <a:r>
              <a:rPr lang="fr-CA" noProof="0" dirty="0" smtClean="0"/>
              <a:t> fall in love with the solution and forget the problem </a:t>
            </a:r>
          </a:p>
          <a:p>
            <a:endParaRPr lang="fr-CA" noProof="0" dirty="0" smtClean="0"/>
          </a:p>
          <a:p>
            <a:r>
              <a:rPr lang="fr-CA" noProof="0" dirty="0" smtClean="0"/>
              <a:t>Commence par ce qui est pertinent, cela augmente les chances de solliciter les éléments critiques. Et oui, on va travailler avec les </a:t>
            </a:r>
            <a:r>
              <a:rPr lang="fr-CA" noProof="0" dirty="0" err="1" smtClean="0"/>
              <a:t>élements</a:t>
            </a:r>
            <a:r>
              <a:rPr lang="fr-CA" noProof="0" dirty="0" smtClean="0"/>
              <a:t> les plus difficiles pour commencer. Quel effort pour démarrer, quel satisfaction à la fin d’un projet.</a:t>
            </a:r>
          </a:p>
          <a:p>
            <a:endParaRPr lang="fr-CA" noProof="0" dirty="0" smtClean="0"/>
          </a:p>
          <a:p>
            <a:r>
              <a:rPr lang="fr-CA" noProof="0" dirty="0" smtClean="0"/>
              <a:t>Si il y a de la valeur d’affaires sans risques, tant mieux, mais je veux pas compromettre</a:t>
            </a:r>
            <a:r>
              <a:rPr lang="fr-CA" baseline="0" noProof="0" dirty="0" smtClean="0"/>
              <a:t> la planification de la valeur d’affaires pour des préoccupations techniques.</a:t>
            </a:r>
            <a:endParaRPr lang="fr-CA" noProof="0" dirty="0" smtClean="0"/>
          </a:p>
          <a:p>
            <a:endParaRPr lang="fr-CA" noProof="0" dirty="0" smtClean="0"/>
          </a:p>
          <a:p>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DFDCC352-61DC-454E-A8B0-2AB0255C21E4}" type="slidenum">
              <a:rPr lang="fr-CA" smtClean="0"/>
              <a:t>20</a:t>
            </a:fld>
            <a:endParaRPr lang="fr-CA" dirty="0"/>
          </a:p>
        </p:txBody>
      </p:sp>
    </p:spTree>
    <p:extLst>
      <p:ext uri="{BB962C8B-B14F-4D97-AF65-F5344CB8AC3E}">
        <p14:creationId xmlns:p14="http://schemas.microsoft.com/office/powerpoint/2010/main" val="364668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CA" baseline="0" dirty="0" smtClean="0"/>
              <a:t>Je baigne dans la soupe agile depuis 2004</a:t>
            </a:r>
          </a:p>
          <a:p>
            <a:r>
              <a:rPr lang="fr-CA" baseline="0" dirty="0" smtClean="0"/>
              <a:t>Conseiller, formateur, co-auteur, </a:t>
            </a:r>
            <a:r>
              <a:rPr lang="fr-CA" dirty="0" smtClean="0"/>
              <a:t>Chargé de cours</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Aujourd’hui</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dirty="0" smtClean="0"/>
              <a:t>J’ai décidé d’organiser la conférence selon la valeur</a:t>
            </a:r>
            <a:r>
              <a:rPr lang="fr-CA" baseline="0" dirty="0" smtClean="0"/>
              <a:t> d’affaires: ce que je voulais vraiment vous dire</a:t>
            </a:r>
            <a:endParaRPr lang="fr-CA"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dirty="0" smtClean="0"/>
              <a:t>J’ai placé ma conclusion au départ</a:t>
            </a:r>
            <a:endParaRPr lang="fr-CA"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baseline="0" dirty="0" smtClean="0"/>
              <a:t>Si jamais vous connaissez un autre conférencier qui fait le contraire,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baseline="0" dirty="0" smtClean="0"/>
              <a:t>Vous aurez la chance d’aller voir sa conclusion à la fin de ma présentation.</a:t>
            </a:r>
            <a:endParaRPr lang="fr-CA" dirty="0" smtClean="0"/>
          </a:p>
          <a:p>
            <a:endParaRPr lang="fr-CA" dirty="0"/>
          </a:p>
        </p:txBody>
      </p:sp>
      <p:sp>
        <p:nvSpPr>
          <p:cNvPr id="4" name="Slide Number Placeholder 3"/>
          <p:cNvSpPr>
            <a:spLocks noGrp="1"/>
          </p:cNvSpPr>
          <p:nvPr>
            <p:ph type="sldNum" sz="quarter" idx="10"/>
          </p:nvPr>
        </p:nvSpPr>
        <p:spPr/>
        <p:txBody>
          <a:bodyPr/>
          <a:lstStyle/>
          <a:p>
            <a:fld id="{B04DB08B-DABD-CF43-B21E-3497D5CD8545}" type="slidenum">
              <a:rPr lang="fr-CA" smtClean="0"/>
              <a:t>2</a:t>
            </a:fld>
            <a:endParaRPr lang="fr-CA" dirty="0"/>
          </a:p>
        </p:txBody>
      </p:sp>
    </p:spTree>
    <p:extLst>
      <p:ext uri="{BB962C8B-B14F-4D97-AF65-F5344CB8AC3E}">
        <p14:creationId xmlns:p14="http://schemas.microsoft.com/office/powerpoint/2010/main" val="46259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a:t>
            </a:r>
            <a:r>
              <a:rPr lang="fr-CA" baseline="0" dirty="0" smtClean="0"/>
              <a:t> communauté Agile</a:t>
            </a:r>
            <a:r>
              <a:rPr lang="fr-CA" dirty="0" smtClean="0"/>
              <a:t> a beaucoup insisté:</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dirty="0" smtClean="0"/>
              <a:t>De ne plus jeter son argent par les fenêtres sur des fonctionnalités que personne n’utilise  (</a:t>
            </a:r>
            <a:r>
              <a:rPr lang="fr-CA" dirty="0" err="1" smtClean="0"/>
              <a:t>standish</a:t>
            </a:r>
            <a:r>
              <a:rPr lang="fr-CA" dirty="0" smtClean="0"/>
              <a:t> group)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dirty="0" smtClean="0"/>
              <a:t>Réduire les</a:t>
            </a:r>
            <a:r>
              <a:rPr lang="fr-CA" baseline="0" dirty="0" smtClean="0"/>
              <a:t> efforts en début de projet pour réduire le temps de mise en marché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baseline="0" dirty="0" smtClean="0"/>
              <a:t>Rapprocher le client de l’équipe de développement, pour augmenter la fréquence de feedback du client (et sa satisfaction)</a:t>
            </a:r>
          </a:p>
          <a:p>
            <a:endParaRPr lang="fr-CA" dirty="0" smtClean="0"/>
          </a:p>
          <a:p>
            <a:r>
              <a:rPr lang="fr-CA" dirty="0" smtClean="0"/>
              <a:t>C’était probablement le premier pas, tolérable pour les organisations qui découvraient l’agilité. Un premier pas qui est venu principalement des</a:t>
            </a:r>
            <a:r>
              <a:rPr lang="fr-CA" baseline="0" dirty="0" smtClean="0"/>
              <a:t> fournisseurs en développement, qui ont vendu de nouvelles idées à leurs clients.</a:t>
            </a:r>
            <a:endParaRPr lang="fr-CA" dirty="0" smtClean="0"/>
          </a:p>
          <a:p>
            <a:endParaRPr lang="fr-CA" baseline="0" dirty="0" smtClean="0"/>
          </a:p>
          <a:p>
            <a:r>
              <a:rPr lang="fr-CA" sz="1200" kern="1200" dirty="0" smtClean="0">
                <a:solidFill>
                  <a:schemeClr val="tx1"/>
                </a:solidFill>
                <a:latin typeface="+mn-lt"/>
                <a:ea typeface="+mn-ea"/>
                <a:cs typeface="+mn-cs"/>
              </a:rPr>
              <a:t>Avec le nombre croissant d’équipes </a:t>
            </a:r>
          </a:p>
          <a:p>
            <a:r>
              <a:rPr lang="fr-CA" sz="1200" kern="1200" dirty="0" smtClean="0">
                <a:solidFill>
                  <a:schemeClr val="tx1"/>
                </a:solidFill>
                <a:latin typeface="+mn-lt"/>
                <a:ea typeface="+mn-ea"/>
                <a:cs typeface="+mn-cs"/>
              </a:rPr>
              <a:t>en mesure de livrer des solutions fonctionnelles </a:t>
            </a:r>
          </a:p>
          <a:p>
            <a:r>
              <a:rPr lang="fr-CA" sz="1200" kern="1200" dirty="0" smtClean="0">
                <a:solidFill>
                  <a:schemeClr val="tx1"/>
                </a:solidFill>
                <a:latin typeface="+mn-lt"/>
                <a:ea typeface="+mn-ea"/>
                <a:cs typeface="+mn-cs"/>
              </a:rPr>
              <a:t>avec une fréquence de quelques semaines seulement, </a:t>
            </a:r>
          </a:p>
          <a:p>
            <a:r>
              <a:rPr lang="fr-CA" sz="1200" kern="1200" dirty="0" smtClean="0">
                <a:solidFill>
                  <a:schemeClr val="tx1"/>
                </a:solidFill>
                <a:latin typeface="+mn-lt"/>
                <a:ea typeface="+mn-ea"/>
                <a:cs typeface="+mn-cs"/>
              </a:rPr>
              <a:t>l’utilisation de la valeur d’affaires comme indicateur de projet peut devenir un avantage compétitif </a:t>
            </a:r>
          </a:p>
          <a:p>
            <a:r>
              <a:rPr lang="fr-CA" sz="1200" kern="1200" dirty="0" smtClean="0">
                <a:solidFill>
                  <a:schemeClr val="tx1"/>
                </a:solidFill>
                <a:latin typeface="+mn-lt"/>
                <a:ea typeface="+mn-ea"/>
                <a:cs typeface="+mn-cs"/>
              </a:rPr>
              <a:t>pour les entreprises, autant pour les développements à l’interne que ceux à l’externe.</a:t>
            </a:r>
            <a:endParaRPr lang="fr-CA" dirty="0" smtClean="0"/>
          </a:p>
          <a:p>
            <a:endParaRPr lang="fr-CA" baseline="0" dirty="0" smtClean="0"/>
          </a:p>
          <a:p>
            <a:r>
              <a:rPr lang="fr-CA" baseline="0" dirty="0" smtClean="0"/>
              <a:t>Nous ne sommes plus limités à livrer un projet dans les ressources disponibles à l’intérieur des ressources.</a:t>
            </a:r>
          </a:p>
          <a:p>
            <a:r>
              <a:rPr lang="fr-CA" dirty="0" smtClean="0"/>
              <a:t>Avec</a:t>
            </a:r>
            <a:r>
              <a:rPr lang="fr-CA" baseline="0" dirty="0" smtClean="0"/>
              <a:t> une masse critique d’équipes agiles, nous pouvons pousser certains concepts.</a:t>
            </a:r>
            <a:endParaRPr lang="fr-CA" dirty="0" smtClean="0"/>
          </a:p>
          <a:p>
            <a:endParaRPr lang="fr-CA" dirty="0" smtClean="0"/>
          </a:p>
          <a:p>
            <a:r>
              <a:rPr lang="fr-CA" baseline="0" dirty="0" smtClean="0"/>
              <a:t>Plutôt que de limiter la valeur d’affaires à un moyen d’organiser le carnet, </a:t>
            </a:r>
          </a:p>
          <a:p>
            <a:r>
              <a:rPr lang="fr-CA" baseline="0" dirty="0" smtClean="0"/>
              <a:t>on peut maintenant mettre l’emphase sur l’avantage compétitif que cela peut apporter</a:t>
            </a:r>
          </a:p>
          <a:p>
            <a:endParaRPr lang="fr-CA" baseline="0" dirty="0" smtClean="0"/>
          </a:p>
          <a:p>
            <a:r>
              <a:rPr lang="fr-CA" baseline="0" dirty="0" smtClean="0"/>
              <a:t>C’est maintenant au client de trouver dans l’agilité un avantage important, et de développer de nouvelle stratégie de planification.</a:t>
            </a:r>
          </a:p>
          <a:p>
            <a:endParaRPr lang="fr-CA" baseline="0" dirty="0" smtClean="0"/>
          </a:p>
          <a:p>
            <a:r>
              <a:rPr lang="fr-CA" baseline="0" dirty="0" smtClean="0"/>
              <a:t>Pour les nouveaux de l’agilité, je vais surement vous introduire à une nouvelle manière de penser.</a:t>
            </a:r>
          </a:p>
          <a:p>
            <a:r>
              <a:rPr lang="fr-CA" baseline="0" dirty="0" smtClean="0"/>
              <a:t>Pour les routiers de l’agilité, j’ai un message important à passer: On est rendu là!</a:t>
            </a:r>
          </a:p>
          <a:p>
            <a:endParaRPr lang="fr-CA" baseline="0" dirty="0" smtClean="0"/>
          </a:p>
          <a:p>
            <a:r>
              <a:rPr lang="fr-CA" baseline="0" dirty="0" smtClean="0"/>
              <a:t>Pas besoin d’inventer autre chose, de passer au SAFE ou au DAD: </a:t>
            </a:r>
          </a:p>
          <a:p>
            <a:r>
              <a:rPr lang="fr-CA" baseline="0" dirty="0" smtClean="0"/>
              <a:t>vous avez probablement déjà tout ce qu’il faut pour faire faire du VDD. </a:t>
            </a:r>
          </a:p>
          <a:p>
            <a:r>
              <a:rPr lang="fr-CA" baseline="0" dirty="0" smtClean="0"/>
              <a:t>Suffit de le faire!</a:t>
            </a:r>
          </a:p>
          <a:p>
            <a:endParaRPr lang="fr-CA" dirty="0" smtClean="0"/>
          </a:p>
          <a:p>
            <a:r>
              <a:rPr lang="fr-CA" baseline="0" dirty="0" smtClean="0"/>
              <a:t>Je vous propose deux exemples.</a:t>
            </a:r>
          </a:p>
          <a:p>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3</a:t>
            </a:fld>
            <a:endParaRPr lang="fr-CA" dirty="0"/>
          </a:p>
        </p:txBody>
      </p:sp>
    </p:spTree>
    <p:extLst>
      <p:ext uri="{BB962C8B-B14F-4D97-AF65-F5344CB8AC3E}">
        <p14:creationId xmlns:p14="http://schemas.microsoft.com/office/powerpoint/2010/main" val="116972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Impossible d’exécuter les lots en séquences (ne peut pas attendre),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difficultés à livrer les lots en parallèle.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DFDCC352-61DC-454E-A8B0-2AB0255C21E4}" type="slidenum">
              <a:rPr lang="fr-CA" smtClean="0"/>
              <a:t>4</a:t>
            </a:fld>
            <a:endParaRPr lang="fr-CA"/>
          </a:p>
        </p:txBody>
      </p:sp>
    </p:spTree>
    <p:extLst>
      <p:ext uri="{BB962C8B-B14F-4D97-AF65-F5344CB8AC3E}">
        <p14:creationId xmlns:p14="http://schemas.microsoft.com/office/powerpoint/2010/main" val="373072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Éviter le changement de contexte sans cesse, c’est inefficace.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On</a:t>
            </a:r>
            <a:r>
              <a:rPr lang="fr-CA" baseline="0" noProof="0" dirty="0" smtClean="0"/>
              <a:t> voudrait l’autoroute de gauche, mais plus souvent qu’autrement, on obtient l’autoroute de droite.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Animation!</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Si on découpait les projets en morceaux exploitables et que l’on planifiait ces morceaux selon la valeur d’affaires?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5</a:t>
            </a:fld>
            <a:endParaRPr lang="fr-CA"/>
          </a:p>
        </p:txBody>
      </p:sp>
    </p:spTree>
    <p:extLst>
      <p:ext uri="{BB962C8B-B14F-4D97-AF65-F5344CB8AC3E}">
        <p14:creationId xmlns:p14="http://schemas.microsoft.com/office/powerpoint/2010/main" val="288944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Impossible d’exécuter les lots en séquence,</a:t>
            </a:r>
            <a:r>
              <a:rPr lang="fr-CA" baseline="0" noProof="0" dirty="0" smtClean="0"/>
              <a:t> parce que l’attente est intolérable, </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t>parce qu’on veut réduire le temps de mise en marché, </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t>parce qu’on veut réagie aux imprévus et saisir les nouvelles opportunités.</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p:txBody>
      </p:sp>
      <p:sp>
        <p:nvSpPr>
          <p:cNvPr id="4" name="Slide Number Placeholder 3"/>
          <p:cNvSpPr>
            <a:spLocks noGrp="1"/>
          </p:cNvSpPr>
          <p:nvPr>
            <p:ph type="sldNum" sz="quarter" idx="10"/>
          </p:nvPr>
        </p:nvSpPr>
        <p:spPr/>
        <p:txBody>
          <a:bodyPr/>
          <a:lstStyle/>
          <a:p>
            <a:fld id="{DFDCC352-61DC-454E-A8B0-2AB0255C21E4}" type="slidenum">
              <a:rPr lang="fr-CA" smtClean="0"/>
              <a:t>6</a:t>
            </a:fld>
            <a:endParaRPr lang="fr-CA"/>
          </a:p>
        </p:txBody>
      </p:sp>
    </p:spTree>
    <p:extLst>
      <p:ext uri="{BB962C8B-B14F-4D97-AF65-F5344CB8AC3E}">
        <p14:creationId xmlns:p14="http://schemas.microsoft.com/office/powerpoint/2010/main" val="373072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En découpant</a:t>
            </a:r>
            <a:r>
              <a:rPr lang="fr-CA" baseline="0" noProof="0" dirty="0" smtClean="0"/>
              <a:t> en morceau fonctionnel, qui livre de la valeur, on pourrait livrer de la valeur en continue, on se concentrant sur des morceaux de valeur, et les exécuter en séquence, de manière efficace, comme l’analogie de l’autoroute.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mtClean="0"/>
              <a:t>Encore une</a:t>
            </a:r>
            <a:r>
              <a:rPr lang="fr-CA" baseline="0" smtClean="0"/>
              <a:t> fois, on s’attend à une recristallisation, à chaque itération, à chaque couloir fonctionnel</a:t>
            </a:r>
            <a:endParaRPr lang="fr-CA"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t>La meilleur année possible dans les ressources disponibles!</a:t>
            </a:r>
            <a:endParaRPr lang="fr-CA" noProof="0" dirty="0"/>
          </a:p>
        </p:txBody>
      </p:sp>
      <p:sp>
        <p:nvSpPr>
          <p:cNvPr id="4" name="Slide Number Placeholder 3"/>
          <p:cNvSpPr>
            <a:spLocks noGrp="1"/>
          </p:cNvSpPr>
          <p:nvPr>
            <p:ph type="sldNum" sz="quarter" idx="10"/>
          </p:nvPr>
        </p:nvSpPr>
        <p:spPr/>
        <p:txBody>
          <a:bodyPr/>
          <a:lstStyle/>
          <a:p>
            <a:fld id="{DFDCC352-61DC-454E-A8B0-2AB0255C21E4}" type="slidenum">
              <a:rPr lang="fr-CA" smtClean="0"/>
              <a:t>7</a:t>
            </a:fld>
            <a:endParaRPr lang="fr-CA"/>
          </a:p>
        </p:txBody>
      </p:sp>
    </p:spTree>
    <p:extLst>
      <p:ext uri="{BB962C8B-B14F-4D97-AF65-F5344CB8AC3E}">
        <p14:creationId xmlns:p14="http://schemas.microsoft.com/office/powerpoint/2010/main" val="37307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Encore une</a:t>
            </a:r>
            <a:r>
              <a:rPr lang="fr-CA" baseline="0" dirty="0" smtClean="0"/>
              <a:t> fois, on s’attend à une recristallisation, à chaque itération, à chaque couloir fonctionnel</a:t>
            </a:r>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8</a:t>
            </a:fld>
            <a:endParaRPr lang="fr-CA"/>
          </a:p>
        </p:txBody>
      </p:sp>
    </p:spTree>
    <p:extLst>
      <p:ext uri="{BB962C8B-B14F-4D97-AF65-F5344CB8AC3E}">
        <p14:creationId xmlns:p14="http://schemas.microsoft.com/office/powerpoint/2010/main" val="304171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DFDCC352-61DC-454E-A8B0-2AB0255C21E4}" type="slidenum">
              <a:rPr lang="fr-CA" smtClean="0"/>
              <a:t>9</a:t>
            </a:fld>
            <a:endParaRPr lang="fr-CA" dirty="0"/>
          </a:p>
        </p:txBody>
      </p:sp>
    </p:spTree>
    <p:extLst>
      <p:ext uri="{BB962C8B-B14F-4D97-AF65-F5344CB8AC3E}">
        <p14:creationId xmlns:p14="http://schemas.microsoft.com/office/powerpoint/2010/main" val="423499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2400" y="153923"/>
            <a:ext cx="6705600" cy="6554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lvl1pPr>
              <a:defRPr>
                <a:solidFill>
                  <a:schemeClr val="bg2"/>
                </a:solidFill>
              </a:defRPr>
            </a:lvl1pPr>
          </a:lstStyle>
          <a:p>
            <a:r>
              <a:rPr lang="fr-CA" dirty="0" smtClean="0"/>
              <a:t>2013.10-18</a:t>
            </a:r>
            <a:endParaRPr lang="en-US" dirty="0"/>
          </a:p>
        </p:txBody>
      </p:sp>
      <p:sp>
        <p:nvSpPr>
          <p:cNvPr id="12" name="Footer Placeholder 11"/>
          <p:cNvSpPr>
            <a:spLocks noGrp="1"/>
          </p:cNvSpPr>
          <p:nvPr>
            <p:ph type="ftr"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pic>
        <p:nvPicPr>
          <p:cNvPr id="2" name="Picture 1" descr="logo-blanc-pyxis-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536" y="1126934"/>
            <a:ext cx="2739264" cy="78809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Date Placeholder 3"/>
          <p:cNvSpPr>
            <a:spLocks noGrp="1"/>
          </p:cNvSpPr>
          <p:nvPr>
            <p:ph type="dt" sz="half" idx="10"/>
          </p:nvPr>
        </p:nvSpPr>
        <p:spPr/>
        <p:txBody>
          <a:bodyPr/>
          <a:lstStyle/>
          <a:p>
            <a:r>
              <a:rPr lang="fr-CA" dirty="0" smtClean="0"/>
              <a:t>2013.10-18</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6EEF3B3A-C3CE-0040-A41F-402285FECA61}" type="slidenum">
              <a:rPr lang="en-US" smtClean="0"/>
              <a:t>‹#›</a:t>
            </a:fld>
            <a:endParaRPr lang="en-US" dirty="0"/>
          </a:p>
        </p:txBody>
      </p:sp>
      <p:sp>
        <p:nvSpPr>
          <p:cNvPr id="7" name="Title 6"/>
          <p:cNvSpPr>
            <a:spLocks noGrp="1"/>
          </p:cNvSpPr>
          <p:nvPr>
            <p:ph type="title" hasCustomPrompt="1"/>
          </p:nvPr>
        </p:nvSpPr>
        <p:spPr>
          <a:xfrm>
            <a:off x="370888" y="209924"/>
            <a:ext cx="8418004" cy="1280545"/>
          </a:xfrm>
        </p:spPr>
        <p:txBody>
          <a:bodyPr/>
          <a:lstStyle>
            <a:lvl1pPr>
              <a:defRPr sz="3000"/>
            </a:lvl1pPr>
          </a:lstStyle>
          <a:p>
            <a:r>
              <a:rPr lang="fr-CA" dirty="0" smtClean="0"/>
              <a:t>Click to </a:t>
            </a:r>
            <a:r>
              <a:rPr lang="fr-CA" dirty="0" err="1" smtClean="0"/>
              <a:t>edit</a:t>
            </a:r>
            <a:r>
              <a:rPr lang="fr-CA" dirty="0" smtClean="0"/>
              <a:t> Master </a:t>
            </a:r>
            <a:r>
              <a:rPr lang="fr-CA" dirty="0" err="1" smtClean="0"/>
              <a:t>title</a:t>
            </a:r>
            <a:r>
              <a:rPr lang="fr-CA" dirty="0" smtClean="0"/>
              <a:t> style 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fr-CA" dirty="0" smtClean="0"/>
              <a:t>2013.10-18</a:t>
            </a:r>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EEF3B3A-C3CE-0040-A41F-402285FECA61}"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latin typeface="Arial" panose="020B0604020202020204" pitchFamily="34" charset="0"/>
                <a:cs typeface="Arial" panose="020B0604020202020204" pitchFamily="34" charset="0"/>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5" name="Date Placeholder 4"/>
          <p:cNvSpPr>
            <a:spLocks noGrp="1"/>
          </p:cNvSpPr>
          <p:nvPr>
            <p:ph type="dt" sz="half" idx="10"/>
          </p:nvPr>
        </p:nvSpPr>
        <p:spPr/>
        <p:txBody>
          <a:bodyPr/>
          <a:lstStyle/>
          <a:p>
            <a:r>
              <a:rPr lang="fr-CA" dirty="0" smtClean="0"/>
              <a:t>2013.10-18</a:t>
            </a:r>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6EEF3B3A-C3CE-0040-A41F-402285FECA61}" type="slidenum">
              <a:rPr lang="en-US" smtClean="0"/>
              <a:t>‹#›</a:t>
            </a:fld>
            <a:endParaRPr lang="en-US"/>
          </a:p>
        </p:txBody>
      </p:sp>
      <p:sp>
        <p:nvSpPr>
          <p:cNvPr id="8" name="Title 7"/>
          <p:cNvSpPr>
            <a:spLocks noGrp="1"/>
          </p:cNvSpPr>
          <p:nvPr>
            <p:ph type="title"/>
          </p:nvPr>
        </p:nvSpPr>
        <p:spPr>
          <a:xfrm>
            <a:off x="381000" y="355847"/>
            <a:ext cx="8454242" cy="1054394"/>
          </a:xfrm>
        </p:spPr>
        <p:txBody>
          <a:bodyPr/>
          <a:lstStyle>
            <a:lvl1pPr>
              <a:defRPr>
                <a:latin typeface="Arial" panose="020B0604020202020204" pitchFamily="34" charset="0"/>
                <a:cs typeface="Arial" panose="020B0604020202020204" pitchFamily="34" charset="0"/>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7" name="Date Placeholder 6"/>
          <p:cNvSpPr>
            <a:spLocks noGrp="1"/>
          </p:cNvSpPr>
          <p:nvPr>
            <p:ph type="dt" sz="half" idx="10"/>
          </p:nvPr>
        </p:nvSpPr>
        <p:spPr/>
        <p:txBody>
          <a:bodyPr/>
          <a:lstStyle/>
          <a:p>
            <a:r>
              <a:rPr lang="fr-CA" dirty="0" smtClean="0"/>
              <a:t>2013.10-18</a:t>
            </a:r>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p>
            <a:fld id="{6EEF3B3A-C3CE-0040-A41F-402285FECA61}" type="slidenum">
              <a:rPr lang="en-US" smtClean="0"/>
              <a:t>‹#›</a:t>
            </a:fld>
            <a:endParaRPr lang="en-US"/>
          </a:p>
        </p:txBody>
      </p:sp>
      <p:sp>
        <p:nvSpPr>
          <p:cNvPr id="10" name="Title 9"/>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CA" dirty="0" smtClean="0"/>
              <a:t>2013.10-18</a:t>
            </a:r>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p>
            <a:fld id="{6EEF3B3A-C3CE-0040-A41F-402285FECA61}" type="slidenum">
              <a:rPr lang="en-US" smtClean="0"/>
              <a:t>‹#›</a:t>
            </a:fld>
            <a:endParaRPr lang="en-US"/>
          </a:p>
        </p:txBody>
      </p:sp>
      <p:sp>
        <p:nvSpPr>
          <p:cNvPr id="6" name="Title 5"/>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Drag </a:t>
            </a:r>
            <a:r>
              <a:rPr lang="fr-CA" dirty="0" err="1" smtClean="0"/>
              <a:t>picture</a:t>
            </a:r>
            <a:r>
              <a:rPr lang="fr-CA" dirty="0" smtClean="0"/>
              <a:t> to </a:t>
            </a:r>
            <a:r>
              <a:rPr lang="fr-CA" dirty="0" err="1" smtClean="0"/>
              <a:t>placeholder</a:t>
            </a:r>
            <a:r>
              <a:rPr lang="fr-CA" dirty="0" smtClean="0"/>
              <a:t> or click </a:t>
            </a:r>
            <a:r>
              <a:rPr lang="fr-CA" dirty="0" err="1" smtClean="0"/>
              <a:t>icon</a:t>
            </a:r>
            <a:r>
              <a:rPr lang="fr-CA" dirty="0" smtClean="0"/>
              <a:t> to </a:t>
            </a:r>
            <a:r>
              <a:rPr lang="fr-CA" dirty="0" err="1" smtClean="0"/>
              <a:t>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5" name="Date Placeholder 4"/>
          <p:cNvSpPr>
            <a:spLocks noGrp="1"/>
          </p:cNvSpPr>
          <p:nvPr>
            <p:ph type="dt" sz="half" idx="10"/>
          </p:nvPr>
        </p:nvSpPr>
        <p:spPr/>
        <p:txBody>
          <a:bodyPr/>
          <a:lstStyle/>
          <a:p>
            <a:fld id="{0E79FC6C-E59B-6D49-A489-420BE683DE90}" type="datetimeFigureOut">
              <a:rPr lang="en-US" smtClean="0"/>
              <a:t>15-09-23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3B3A-C3CE-0040-A41F-402285FECA6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12" name="TextBox 11"/>
          <p:cNvSpPr txBox="1"/>
          <p:nvPr userDrawn="1"/>
        </p:nvSpPr>
        <p:spPr>
          <a:xfrm>
            <a:off x="1756693" y="3679758"/>
            <a:ext cx="3026733" cy="1231106"/>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Titre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mesure</a:t>
            </a:r>
            <a:endParaRPr lang="en-US"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POINTS FORTS</a:t>
            </a:r>
            <a:r>
              <a:rPr lang="en-US" sz="2800" baseline="0" dirty="0" smtClean="0">
                <a:latin typeface="Arial" panose="020B0604020202020204" pitchFamily="34" charset="0"/>
                <a:cs typeface="Arial" panose="020B0604020202020204" pitchFamily="34" charset="0"/>
              </a:rPr>
              <a:t> 1</a:t>
            </a:r>
            <a:endParaRPr lang="en-US" sz="2800" dirty="0">
              <a:latin typeface="Arial" panose="020B0604020202020204" pitchFamily="34"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Date Placeholder 3"/>
          <p:cNvSpPr>
            <a:spLocks noGrp="1"/>
          </p:cNvSpPr>
          <p:nvPr>
            <p:ph type="dt" sz="half" idx="2"/>
          </p:nvPr>
        </p:nvSpPr>
        <p:spPr>
          <a:xfrm>
            <a:off x="370888" y="6356350"/>
            <a:ext cx="1110865" cy="274320"/>
          </a:xfrm>
          <a:prstGeom prst="rect">
            <a:avLst/>
          </a:prstGeom>
        </p:spPr>
        <p:txBody>
          <a:bodyPr vert="horz" lIns="91440" tIns="45720" rIns="91440" bIns="45720" rtlCol="0" anchor="ctr"/>
          <a:lstStyle>
            <a:lvl1pPr algn="l">
              <a:defRPr sz="1100">
                <a:solidFill>
                  <a:schemeClr val="tx2"/>
                </a:solidFill>
                <a:latin typeface="Arial" panose="020B0604020202020204" pitchFamily="34" charset="0"/>
                <a:cs typeface="Arial" panose="020B0604020202020204" pitchFamily="34" charset="0"/>
              </a:defRPr>
            </a:lvl1pPr>
          </a:lstStyle>
          <a:p>
            <a:r>
              <a:rPr lang="fr-CA" dirty="0" smtClean="0"/>
              <a:t>2013.10-18</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smtClean="0"/>
          </a:p>
          <a:p>
            <a:endParaRPr lang="en-US" dirty="0"/>
          </a:p>
        </p:txBody>
      </p:sp>
      <p:sp>
        <p:nvSpPr>
          <p:cNvPr id="6" name="Slide Number Placeholder 5"/>
          <p:cNvSpPr>
            <a:spLocks noGrp="1"/>
          </p:cNvSpPr>
          <p:nvPr>
            <p:ph type="sldNum" sz="quarter" idx="4"/>
          </p:nvPr>
        </p:nvSpPr>
        <p:spPr>
          <a:xfrm>
            <a:off x="8690072" y="6355080"/>
            <a:ext cx="421434" cy="274320"/>
          </a:xfrm>
          <a:prstGeom prst="rect">
            <a:avLst/>
          </a:prstGeom>
          <a:ln w="19050">
            <a:noFill/>
          </a:ln>
        </p:spPr>
        <p:txBody>
          <a:bodyPr vert="horz" lIns="91440" tIns="45720" rIns="91440" bIns="45720" rtlCol="0" anchor="ctr"/>
          <a:lstStyle>
            <a:lvl1pPr algn="ctr">
              <a:defRPr sz="1100">
                <a:solidFill>
                  <a:schemeClr val="tx2"/>
                </a:solidFill>
                <a:latin typeface="Arial" panose="020B0604020202020204" pitchFamily="34" charset="0"/>
                <a:cs typeface="Arial" panose="020B0604020202020204" pitchFamily="34" charset="0"/>
              </a:defRPr>
            </a:lvl1pPr>
          </a:lstStyle>
          <a:p>
            <a:fld id="{6EEF3B3A-C3CE-0040-A41F-402285FECA61}" type="slidenum">
              <a:rPr lang="en-US" smtClean="0"/>
              <a:pPr/>
              <a:t>‹#›</a:t>
            </a:fld>
            <a:endParaRPr lang="en-US" dirty="0"/>
          </a:p>
        </p:txBody>
      </p:sp>
      <p:pic>
        <p:nvPicPr>
          <p:cNvPr id="7" name="Picture 6" descr="logo-pyxis-pour-ppt.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52942" y="6356350"/>
            <a:ext cx="1142671" cy="313986"/>
          </a:xfrm>
          <a:prstGeom prst="rect">
            <a:avLst/>
          </a:prstGeom>
        </p:spPr>
      </p:pic>
      <p:sp>
        <p:nvSpPr>
          <p:cNvPr id="9" name="Rectangle 8"/>
          <p:cNvSpPr/>
          <p:nvPr userDrawn="1"/>
        </p:nvSpPr>
        <p:spPr>
          <a:xfrm rot="16200000">
            <a:off x="-513318" y="5854690"/>
            <a:ext cx="1394934" cy="215444"/>
          </a:xfrm>
          <a:prstGeom prst="rect">
            <a:avLst/>
          </a:prstGeom>
        </p:spPr>
        <p:txBody>
          <a:bodyPr wrap="none">
            <a:spAutoFit/>
          </a:bodyPr>
          <a:lstStyle/>
          <a:p>
            <a:r>
              <a:rPr lang="en-US" sz="800" u="none" dirty="0" smtClean="0">
                <a:latin typeface="Arial" panose="020B0604020202020204" pitchFamily="34" charset="0"/>
                <a:cs typeface="Arial" panose="020B0604020202020204" pitchFamily="34" charset="0"/>
              </a:rPr>
              <a:t>© Pyxis Technologies </a:t>
            </a:r>
            <a:r>
              <a:rPr lang="en-US" sz="800" u="none" dirty="0" err="1" smtClean="0">
                <a:latin typeface="Arial" panose="020B0604020202020204" pitchFamily="34" charset="0"/>
                <a:cs typeface="Arial" panose="020B0604020202020204" pitchFamily="34" charset="0"/>
              </a:rPr>
              <a:t>inc.</a:t>
            </a:r>
            <a:r>
              <a:rPr lang="en-US" sz="800" u="none" dirty="0" smtClean="0">
                <a:latin typeface="Arial" panose="020B0604020202020204" pitchFamily="34" charset="0"/>
                <a:cs typeface="Arial" panose="020B0604020202020204" pitchFamily="34" charset="0"/>
              </a:rPr>
              <a:t> </a:t>
            </a:r>
            <a:endParaRPr lang="en-US" sz="800" u="none"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4" r:id="rId7"/>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Arial" panose="020B0604020202020204" pitchFamily="34" charset="0"/>
          <a:ea typeface="+mn-ea"/>
          <a:cs typeface="Arial" panose="020B0604020202020204" pitchFamily="34" charset="0"/>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Arial" panose="020B0604020202020204" pitchFamily="34" charset="0"/>
          <a:ea typeface="+mn-ea"/>
          <a:cs typeface="Arial" panose="020B0604020202020204" pitchFamily="34" charset="0"/>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Arial" panose="020B0604020202020204" pitchFamily="34" charset="0"/>
          <a:ea typeface="+mn-ea"/>
          <a:cs typeface="Arial" panose="020B060402020202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mboisvert@pyxis-tech.com" TargetMode="External"/><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565187"/>
            <a:ext cx="1981200" cy="1828800"/>
          </a:xfrm>
        </p:spPr>
        <p:txBody>
          <a:bodyPr>
            <a:normAutofit fontScale="92500" lnSpcReduction="20000"/>
          </a:bodyPr>
          <a:lstStyle/>
          <a:p>
            <a:r>
              <a:rPr lang="fr-CA" dirty="0"/>
              <a:t>Mathieu Boisvert</a:t>
            </a:r>
          </a:p>
          <a:p>
            <a:r>
              <a:rPr lang="fr-CA" dirty="0" err="1"/>
              <a:t>Pyxis</a:t>
            </a:r>
            <a:r>
              <a:rPr lang="fr-CA" dirty="0"/>
              <a:t> Technologies</a:t>
            </a:r>
          </a:p>
          <a:p>
            <a:endParaRPr lang="fr-CA" dirty="0"/>
          </a:p>
          <a:p>
            <a:r>
              <a:rPr lang="fr-CA" dirty="0" smtClean="0"/>
              <a:t>IIBA </a:t>
            </a:r>
            <a:r>
              <a:rPr lang="fr-CA" dirty="0" err="1" smtClean="0"/>
              <a:t>Montreal</a:t>
            </a:r>
            <a:endParaRPr lang="fr-CA" dirty="0"/>
          </a:p>
          <a:p>
            <a:r>
              <a:rPr lang="fr-CA" sz="1600" dirty="0" smtClean="0"/>
              <a:t>Septembre 2015</a:t>
            </a:r>
            <a:endParaRPr lang="fr-CA" sz="1600" dirty="0"/>
          </a:p>
        </p:txBody>
      </p:sp>
      <p:sp>
        <p:nvSpPr>
          <p:cNvPr id="2" name="Title 1"/>
          <p:cNvSpPr>
            <a:spLocks noGrp="1"/>
          </p:cNvSpPr>
          <p:nvPr>
            <p:ph type="title"/>
          </p:nvPr>
        </p:nvSpPr>
        <p:spPr>
          <a:xfrm>
            <a:off x="457200" y="2679481"/>
            <a:ext cx="6324600" cy="1828800"/>
          </a:xfrm>
        </p:spPr>
        <p:txBody>
          <a:bodyPr/>
          <a:lstStyle/>
          <a:p>
            <a:r>
              <a:rPr lang="fr-CA" sz="3600" noProof="0" dirty="0" smtClean="0"/>
              <a:t>La valeur d’affaires</a:t>
            </a:r>
            <a:r>
              <a:rPr lang="fr-CA" dirty="0"/>
              <a:t/>
            </a:r>
            <a:br>
              <a:rPr lang="fr-CA" dirty="0"/>
            </a:br>
            <a:r>
              <a:rPr lang="fr-CA" dirty="0" smtClean="0"/>
              <a:t/>
            </a:r>
            <a:br>
              <a:rPr lang="fr-CA" dirty="0" smtClean="0"/>
            </a:br>
            <a:r>
              <a:rPr lang="fr-CA" sz="2400" dirty="0" smtClean="0"/>
              <a:t>L’indicateur </a:t>
            </a:r>
            <a:r>
              <a:rPr lang="fr-CA" sz="2400" dirty="0"/>
              <a:t>qui peut changer le succès des </a:t>
            </a:r>
            <a:r>
              <a:rPr lang="fr-CA" sz="2400" dirty="0" smtClean="0"/>
              <a:t>projets</a:t>
            </a:r>
            <a:endParaRPr lang="fr-CA" sz="2400" noProof="0" dirty="0"/>
          </a:p>
        </p:txBody>
      </p:sp>
    </p:spTree>
    <p:extLst>
      <p:ext uri="{BB962C8B-B14F-4D97-AF65-F5344CB8AC3E}">
        <p14:creationId xmlns:p14="http://schemas.microsoft.com/office/powerpoint/2010/main" val="15957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fr-CA" noProof="0" dirty="0" smtClean="0"/>
              <a:t>Étapes de gestion par la valeur d’affaires</a:t>
            </a:r>
            <a:endParaRPr lang="fr-CA" noProof="0" dirty="0"/>
          </a:p>
        </p:txBody>
      </p:sp>
      <p:graphicFrame>
        <p:nvGraphicFramePr>
          <p:cNvPr id="2" name="Diagram 1"/>
          <p:cNvGraphicFramePr/>
          <p:nvPr>
            <p:extLst>
              <p:ext uri="{D42A27DB-BD31-4B8C-83A1-F6EECF244321}">
                <p14:modId xmlns:p14="http://schemas.microsoft.com/office/powerpoint/2010/main" val="2754328812"/>
              </p:ext>
            </p:extLst>
          </p:nvPr>
        </p:nvGraphicFramePr>
        <p:xfrm>
          <a:off x="444500" y="635000"/>
          <a:ext cx="611187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35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174" y="1719071"/>
            <a:ext cx="8093701" cy="3535554"/>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fr-CA" b="1" noProof="0" dirty="0" smtClean="0"/>
              <a:t>Nicolas Gouy : Quel est l’objectif du projet?</a:t>
            </a:r>
            <a:endParaRPr lang="fr-CA" b="1" noProof="0" dirty="0"/>
          </a:p>
          <a:p>
            <a:r>
              <a:rPr lang="fr-CA" noProof="0" dirty="0" smtClean="0"/>
              <a:t>Chargé de projet (fièrement) : Livrer un tableau de bord!</a:t>
            </a:r>
          </a:p>
          <a:p>
            <a:endParaRPr lang="fr-CA" noProof="0" dirty="0"/>
          </a:p>
          <a:p>
            <a:r>
              <a:rPr lang="fr-CA" b="1" noProof="0" dirty="0" smtClean="0"/>
              <a:t>Nicolas : Quel est l’objectif du tableau de bord?</a:t>
            </a:r>
            <a:endParaRPr lang="fr-CA" b="1" noProof="0" dirty="0"/>
          </a:p>
          <a:p>
            <a:r>
              <a:rPr lang="fr-CA" noProof="0" dirty="0"/>
              <a:t>Chargé de </a:t>
            </a:r>
            <a:r>
              <a:rPr lang="fr-CA" noProof="0" dirty="0" smtClean="0"/>
              <a:t>projet (</a:t>
            </a:r>
            <a:r>
              <a:rPr lang="fr-CA" noProof="0" dirty="0"/>
              <a:t>suspicieux</a:t>
            </a:r>
            <a:r>
              <a:rPr lang="fr-CA" noProof="0" dirty="0" smtClean="0"/>
              <a:t>) : Indiquer la performance quotidienne… </a:t>
            </a:r>
            <a:endParaRPr lang="fr-CA" noProof="0" dirty="0"/>
          </a:p>
          <a:p>
            <a:endParaRPr lang="fr-CA" b="1" noProof="0" dirty="0" smtClean="0"/>
          </a:p>
          <a:p>
            <a:r>
              <a:rPr lang="fr-CA" b="1" noProof="0" dirty="0" smtClean="0"/>
              <a:t>Nicolas : Pourquoi c’est important? </a:t>
            </a:r>
            <a:endParaRPr lang="fr-CA" b="1" noProof="0" dirty="0"/>
          </a:p>
          <a:p>
            <a:r>
              <a:rPr lang="fr-CA" noProof="0" dirty="0"/>
              <a:t>Chargé de </a:t>
            </a:r>
            <a:r>
              <a:rPr lang="fr-CA" noProof="0" dirty="0" smtClean="0"/>
              <a:t>projet (</a:t>
            </a:r>
            <a:r>
              <a:rPr lang="fr-CA" noProof="0" dirty="0"/>
              <a:t>impatient</a:t>
            </a:r>
            <a:r>
              <a:rPr lang="fr-CA" noProof="0" dirty="0" smtClean="0"/>
              <a:t>) : Le client le demande…</a:t>
            </a:r>
            <a:endParaRPr lang="fr-CA" noProof="0" dirty="0"/>
          </a:p>
          <a:p>
            <a:endParaRPr lang="fr-CA" b="1" noProof="0" dirty="0" smtClean="0"/>
          </a:p>
          <a:p>
            <a:r>
              <a:rPr lang="fr-CA" b="1" noProof="0" dirty="0" smtClean="0"/>
              <a:t>Nicolas : Pourquoi? </a:t>
            </a:r>
          </a:p>
          <a:p>
            <a:r>
              <a:rPr lang="fr-CA" noProof="0" dirty="0"/>
              <a:t>Chargé de </a:t>
            </a:r>
            <a:r>
              <a:rPr lang="fr-CA" noProof="0" dirty="0" smtClean="0"/>
              <a:t>projet (</a:t>
            </a:r>
            <a:r>
              <a:rPr lang="fr-CA" noProof="0" dirty="0"/>
              <a:t>énervé</a:t>
            </a:r>
            <a:r>
              <a:rPr lang="fr-CA" noProof="0" dirty="0" smtClean="0"/>
              <a:t>) : Pour réduire les coûts de ses activités quotidiennes. </a:t>
            </a:r>
            <a:endParaRPr lang="fr-CA" noProof="0" dirty="0"/>
          </a:p>
          <a:p>
            <a:endParaRPr lang="fr-CA" b="1" noProof="0" dirty="0" smtClean="0"/>
          </a:p>
          <a:p>
            <a:r>
              <a:rPr lang="fr-CA" b="1" noProof="0" dirty="0" smtClean="0"/>
              <a:t>Nicolas : Ok, ça c’est le but!</a:t>
            </a:r>
            <a:endParaRPr lang="fr-CA" b="1" noProof="0" dirty="0"/>
          </a:p>
        </p:txBody>
      </p:sp>
      <p:sp>
        <p:nvSpPr>
          <p:cNvPr id="3" name="Title 2"/>
          <p:cNvSpPr>
            <a:spLocks noGrp="1"/>
          </p:cNvSpPr>
          <p:nvPr>
            <p:ph type="title"/>
          </p:nvPr>
        </p:nvSpPr>
        <p:spPr/>
        <p:txBody>
          <a:bodyPr/>
          <a:lstStyle/>
          <a:p>
            <a:r>
              <a:rPr lang="fr-CA" sz="2800" noProof="0" dirty="0" smtClean="0"/>
              <a:t>1. </a:t>
            </a:r>
            <a:r>
              <a:rPr lang="fr-CA" sz="2800" noProof="0" dirty="0"/>
              <a:t>Déterminer </a:t>
            </a:r>
            <a:r>
              <a:rPr lang="fr-CA" sz="2800" noProof="0" dirty="0" smtClean="0"/>
              <a:t>la valeur d’affaires</a:t>
            </a:r>
            <a:br>
              <a:rPr lang="fr-CA" sz="2800" noProof="0" dirty="0" smtClean="0"/>
            </a:br>
            <a:r>
              <a:rPr lang="fr-CA" sz="2400" noProof="0" dirty="0" smtClean="0"/>
              <a:t>Se rappeler Pourquoi le projet existe</a:t>
            </a:r>
            <a:endParaRPr lang="fr-CA" noProof="0" dirty="0"/>
          </a:p>
        </p:txBody>
      </p:sp>
      <p:sp>
        <p:nvSpPr>
          <p:cNvPr id="5" name="Rectangle 4"/>
          <p:cNvSpPr/>
          <p:nvPr/>
        </p:nvSpPr>
        <p:spPr>
          <a:xfrm>
            <a:off x="558174" y="5746751"/>
            <a:ext cx="6490326" cy="103644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dirty="0">
                <a:solidFill>
                  <a:schemeClr val="tx1"/>
                </a:solidFill>
              </a:rPr>
              <a:t>Simon Sinek remarque </a:t>
            </a:r>
            <a:r>
              <a:rPr lang="fr-CA" dirty="0" smtClean="0">
                <a:solidFill>
                  <a:schemeClr val="tx1"/>
                </a:solidFill>
              </a:rPr>
              <a:t>que les leaders d’influence communiquent le but en premier et le moyen ensuite. (conférence TED)</a:t>
            </a:r>
            <a:endParaRPr lang="fr-CA" dirty="0"/>
          </a:p>
        </p:txBody>
      </p:sp>
      <p:sp>
        <p:nvSpPr>
          <p:cNvPr id="6" name="Rectangle 5"/>
          <p:cNvSpPr/>
          <p:nvPr/>
        </p:nvSpPr>
        <p:spPr>
          <a:xfrm>
            <a:off x="4091410" y="5254625"/>
            <a:ext cx="4582858" cy="338554"/>
          </a:xfrm>
          <a:prstGeom prst="rect">
            <a:avLst/>
          </a:prstGeom>
        </p:spPr>
        <p:txBody>
          <a:bodyPr wrap="none">
            <a:spAutoFit/>
          </a:bodyPr>
          <a:lstStyle/>
          <a:p>
            <a:r>
              <a:rPr lang="fr-CA" sz="1600" dirty="0"/>
              <a:t>T</a:t>
            </a:r>
            <a:r>
              <a:rPr lang="fr-CA" sz="1600" dirty="0" smtClean="0"/>
              <a:t>raduit de l’article </a:t>
            </a:r>
            <a:r>
              <a:rPr lang="fr-CA" sz="1600" i="1" dirty="0" smtClean="0"/>
              <a:t>Agile with Guts</a:t>
            </a:r>
            <a:r>
              <a:rPr lang="fr-CA" sz="1600" dirty="0" smtClean="0"/>
              <a:t> </a:t>
            </a:r>
            <a:r>
              <a:rPr lang="fr-CA" sz="1600" dirty="0"/>
              <a:t>de Nicolas Gouy</a:t>
            </a:r>
          </a:p>
        </p:txBody>
      </p:sp>
    </p:spTree>
    <p:extLst>
      <p:ext uri="{BB962C8B-B14F-4D97-AF65-F5344CB8AC3E}">
        <p14:creationId xmlns:p14="http://schemas.microsoft.com/office/powerpoint/2010/main" val="385861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noProof="0" dirty="0" smtClean="0"/>
              <a:t>1. déterminer la valeur d’affaires</a:t>
            </a:r>
            <a:br>
              <a:rPr lang="fr-CA" sz="2800" noProof="0" dirty="0" smtClean="0"/>
            </a:br>
            <a:r>
              <a:rPr lang="fr-CA" sz="2400" noProof="0" dirty="0" smtClean="0"/>
              <a:t>analyse des causes fondamentales</a:t>
            </a:r>
            <a:endParaRPr lang="fr-CA" noProof="0" dirty="0"/>
          </a:p>
        </p:txBody>
      </p:sp>
      <p:pic>
        <p:nvPicPr>
          <p:cNvPr id="7" name="Content Placeholder 6"/>
          <p:cNvPicPr>
            <a:picLocks noGrp="1" noChangeAspect="1"/>
          </p:cNvPicPr>
          <p:nvPr>
            <p:ph idx="1"/>
          </p:nvPr>
        </p:nvPicPr>
        <p:blipFill>
          <a:blip r:embed="rId3"/>
          <a:srcRect l="-31193" r="-31193"/>
          <a:stretch>
            <a:fillRect/>
          </a:stretch>
        </p:blipFill>
        <p:spPr>
          <a:xfrm>
            <a:off x="206374" y="1512696"/>
            <a:ext cx="8407893" cy="3855970"/>
          </a:xfrm>
          <a:prstGeom prst="rect">
            <a:avLst/>
          </a:prstGeom>
        </p:spPr>
      </p:pic>
      <p:sp>
        <p:nvSpPr>
          <p:cNvPr id="8" name="Rectangle 7"/>
          <p:cNvSpPr/>
          <p:nvPr/>
        </p:nvSpPr>
        <p:spPr>
          <a:xfrm>
            <a:off x="558174" y="5635626"/>
            <a:ext cx="8056093" cy="5238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dirty="0" smtClean="0">
                <a:solidFill>
                  <a:schemeClr val="tx1"/>
                </a:solidFill>
              </a:rPr>
              <a:t>Une invitation à dépasser les évidences pour générer la maximum d’impact.</a:t>
            </a:r>
            <a:endParaRPr lang="fr-CA" dirty="0"/>
          </a:p>
        </p:txBody>
      </p:sp>
      <p:sp>
        <p:nvSpPr>
          <p:cNvPr id="9" name="Rectangle 8"/>
          <p:cNvSpPr/>
          <p:nvPr/>
        </p:nvSpPr>
        <p:spPr>
          <a:xfrm>
            <a:off x="489312" y="6459511"/>
            <a:ext cx="4993675" cy="338554"/>
          </a:xfrm>
          <a:prstGeom prst="rect">
            <a:avLst/>
          </a:prstGeom>
        </p:spPr>
        <p:txBody>
          <a:bodyPr wrap="none">
            <a:spAutoFit/>
          </a:bodyPr>
          <a:lstStyle/>
          <a:p>
            <a:r>
              <a:rPr lang="fr-CA" sz="1600" dirty="0" smtClean="0"/>
              <a:t>Image tirée de l’article </a:t>
            </a:r>
            <a:r>
              <a:rPr lang="fr-CA" sz="1600" i="1" dirty="0" smtClean="0"/>
              <a:t>Agile with Guts</a:t>
            </a:r>
            <a:r>
              <a:rPr lang="fr-CA" sz="1600" dirty="0" smtClean="0"/>
              <a:t> de Nicolas Gouy</a:t>
            </a:r>
            <a:endParaRPr lang="fr-CA" sz="1600" dirty="0"/>
          </a:p>
        </p:txBody>
      </p:sp>
    </p:spTree>
    <p:extLst>
      <p:ext uri="{BB962C8B-B14F-4D97-AF65-F5344CB8AC3E}">
        <p14:creationId xmlns:p14="http://schemas.microsoft.com/office/powerpoint/2010/main" val="15468562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fr-CA" noProof="0" dirty="0" smtClean="0"/>
              <a:t>Étapes de gestion par la valeur d’affaires</a:t>
            </a:r>
            <a:endParaRPr lang="fr-CA" noProof="0" dirty="0"/>
          </a:p>
        </p:txBody>
      </p:sp>
      <p:graphicFrame>
        <p:nvGraphicFramePr>
          <p:cNvPr id="2" name="Diagram 1"/>
          <p:cNvGraphicFramePr/>
          <p:nvPr>
            <p:extLst>
              <p:ext uri="{D42A27DB-BD31-4B8C-83A1-F6EECF244321}">
                <p14:modId xmlns:p14="http://schemas.microsoft.com/office/powerpoint/2010/main" val="2456239366"/>
              </p:ext>
            </p:extLst>
          </p:nvPr>
        </p:nvGraphicFramePr>
        <p:xfrm>
          <a:off x="444500" y="635000"/>
          <a:ext cx="611187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1876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
          </p:nvPr>
        </p:nvPicPr>
        <p:blipFill>
          <a:blip r:embed="rId3"/>
          <a:srcRect t="-19477" b="-19477"/>
          <a:stretch>
            <a:fillRect/>
          </a:stretch>
        </p:blipFill>
        <p:spPr>
          <a:xfrm>
            <a:off x="4568825" y="1722438"/>
            <a:ext cx="4041775" cy="3687763"/>
          </a:xfrm>
          <a:prstGeom prst="rect">
            <a:avLst/>
          </a:prstGeom>
        </p:spPr>
      </p:pic>
      <p:pic>
        <p:nvPicPr>
          <p:cNvPr id="14" name="Content Placeholder 13"/>
          <p:cNvPicPr>
            <a:picLocks noGrp="1" noChangeAspect="1"/>
          </p:cNvPicPr>
          <p:nvPr>
            <p:ph sz="half" idx="2"/>
          </p:nvPr>
        </p:nvPicPr>
        <p:blipFill>
          <a:blip r:embed="rId4"/>
          <a:srcRect t="-14574" b="-14574"/>
          <a:stretch>
            <a:fillRect/>
          </a:stretch>
        </p:blipFill>
        <p:spPr>
          <a:xfrm>
            <a:off x="381000" y="1722438"/>
            <a:ext cx="4040188" cy="3687763"/>
          </a:xfrm>
          <a:prstGeom prst="rect">
            <a:avLst/>
          </a:prstGeom>
        </p:spPr>
      </p:pic>
      <p:sp>
        <p:nvSpPr>
          <p:cNvPr id="8" name="Text Placeholder 7"/>
          <p:cNvSpPr>
            <a:spLocks noGrp="1"/>
          </p:cNvSpPr>
          <p:nvPr>
            <p:ph type="body" idx="1"/>
          </p:nvPr>
        </p:nvSpPr>
        <p:spPr>
          <a:xfrm>
            <a:off x="457200" y="5233195"/>
            <a:ext cx="4040188" cy="319881"/>
          </a:xfrm>
        </p:spPr>
        <p:txBody>
          <a:bodyPr>
            <a:noAutofit/>
          </a:bodyPr>
          <a:lstStyle/>
          <a:p>
            <a:endParaRPr lang="fr-CA" sz="1600" noProof="0" dirty="0" smtClean="0"/>
          </a:p>
          <a:p>
            <a:r>
              <a:rPr lang="fr-CA" sz="1600" noProof="0" dirty="0" smtClean="0"/>
              <a:t>Image tirée de l’ouvrage</a:t>
            </a:r>
            <a:r>
              <a:rPr lang="fr-CA" sz="1600" i="1" noProof="0" dirty="0" smtClean="0"/>
              <a:t> Business model generation</a:t>
            </a:r>
            <a:endParaRPr lang="fr-CA" sz="1600" i="1" noProof="0" dirty="0"/>
          </a:p>
        </p:txBody>
      </p:sp>
      <p:sp>
        <p:nvSpPr>
          <p:cNvPr id="9" name="Text Placeholder 8"/>
          <p:cNvSpPr>
            <a:spLocks noGrp="1"/>
          </p:cNvSpPr>
          <p:nvPr>
            <p:ph type="body" sz="quarter" idx="3"/>
          </p:nvPr>
        </p:nvSpPr>
        <p:spPr>
          <a:xfrm>
            <a:off x="4645025" y="5090320"/>
            <a:ext cx="4041775" cy="319881"/>
          </a:xfrm>
        </p:spPr>
        <p:txBody>
          <a:bodyPr>
            <a:normAutofit lnSpcReduction="10000"/>
          </a:bodyPr>
          <a:lstStyle/>
          <a:p>
            <a:r>
              <a:rPr lang="fr-CA" sz="1600" noProof="0" dirty="0" smtClean="0"/>
              <a:t>Test de l’ascenseur</a:t>
            </a:r>
            <a:endParaRPr lang="fr-CA" sz="1600" noProof="0" dirty="0"/>
          </a:p>
        </p:txBody>
      </p:sp>
      <p:sp>
        <p:nvSpPr>
          <p:cNvPr id="3" name="Title 2"/>
          <p:cNvSpPr>
            <a:spLocks noGrp="1"/>
          </p:cNvSpPr>
          <p:nvPr>
            <p:ph type="title"/>
          </p:nvPr>
        </p:nvSpPr>
        <p:spPr/>
        <p:txBody>
          <a:bodyPr/>
          <a:lstStyle/>
          <a:p>
            <a:r>
              <a:rPr lang="fr-CA" sz="2800" noProof="0" dirty="0" smtClean="0"/>
              <a:t>1. Déterminer la valeur d’affaires</a:t>
            </a:r>
            <a:br>
              <a:rPr lang="fr-CA" sz="2800" noProof="0" dirty="0" smtClean="0"/>
            </a:br>
            <a:r>
              <a:rPr lang="fr-CA" sz="2400" noProof="0" dirty="0" smtClean="0"/>
              <a:t>Où chercher?</a:t>
            </a:r>
            <a:endParaRPr lang="fr-CA" noProof="0" dirty="0"/>
          </a:p>
        </p:txBody>
      </p:sp>
      <p:sp>
        <p:nvSpPr>
          <p:cNvPr id="13" name="Rectangle 12"/>
          <p:cNvSpPr/>
          <p:nvPr/>
        </p:nvSpPr>
        <p:spPr>
          <a:xfrm>
            <a:off x="587375" y="5904210"/>
            <a:ext cx="65881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 indent="0">
              <a:buNone/>
            </a:pPr>
            <a:r>
              <a:rPr lang="fr-CA" dirty="0" smtClean="0"/>
              <a:t>L’information est disponible dans les énoncés de projet, dans les dossiers d’affaires, sous forme d’objectifs stratégiques. </a:t>
            </a:r>
            <a:endParaRPr lang="fr-CA" dirty="0"/>
          </a:p>
        </p:txBody>
      </p:sp>
    </p:spTree>
    <p:extLst>
      <p:ext uri="{BB962C8B-B14F-4D97-AF65-F5344CB8AC3E}">
        <p14:creationId xmlns:p14="http://schemas.microsoft.com/office/powerpoint/2010/main" val="9896157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r-CA" noProof="0" dirty="0" smtClean="0"/>
              <a:t>Valeur aux yeux du clients, des parties prenantes :</a:t>
            </a:r>
          </a:p>
          <a:p>
            <a:pPr lvl="1"/>
            <a:r>
              <a:rPr lang="fr-CA" noProof="0" dirty="0" smtClean="0"/>
              <a:t>Croissance, convergence, expérience client, efficacité des opérations, innovation, etc.</a:t>
            </a:r>
          </a:p>
          <a:p>
            <a:pPr lvl="1"/>
            <a:r>
              <a:rPr lang="fr-CA" noProof="0" dirty="0" smtClean="0"/>
              <a:t>Peu importe l’efficience et les coûts de développement</a:t>
            </a:r>
          </a:p>
          <a:p>
            <a:pPr marL="45720" indent="0">
              <a:buNone/>
            </a:pPr>
            <a:endParaRPr lang="fr-CA" noProof="0" dirty="0" smtClean="0"/>
          </a:p>
          <a:p>
            <a:r>
              <a:rPr lang="fr-CA" noProof="0" dirty="0" smtClean="0"/>
              <a:t>Ne se calcule pas nécessairement sur chaque élément requis, plutôt sur des ensembles d’éléments requis</a:t>
            </a:r>
          </a:p>
          <a:p>
            <a:pPr lvl="1"/>
            <a:r>
              <a:rPr lang="fr-CA" noProof="0" dirty="0" smtClean="0"/>
              <a:t>Associer la valeur pour chaque ensemble cohérent, selon des couloirs fonctionnels</a:t>
            </a:r>
          </a:p>
          <a:p>
            <a:pPr lvl="1"/>
            <a:r>
              <a:rPr lang="fr-CA" noProof="0" dirty="0" smtClean="0"/>
              <a:t>Briser les silos des composants ou de l’architecture de la solution</a:t>
            </a:r>
          </a:p>
          <a:p>
            <a:pPr marL="45720" indent="0">
              <a:buNone/>
            </a:pPr>
            <a:endParaRPr lang="fr-CA" noProof="0" dirty="0" smtClean="0"/>
          </a:p>
          <a:p>
            <a:endParaRPr lang="fr-CA" noProof="0" dirty="0"/>
          </a:p>
        </p:txBody>
      </p:sp>
      <p:sp>
        <p:nvSpPr>
          <p:cNvPr id="3" name="Title 2"/>
          <p:cNvSpPr>
            <a:spLocks noGrp="1"/>
          </p:cNvSpPr>
          <p:nvPr>
            <p:ph type="title"/>
          </p:nvPr>
        </p:nvSpPr>
        <p:spPr/>
        <p:txBody>
          <a:bodyPr/>
          <a:lstStyle/>
          <a:p>
            <a:r>
              <a:rPr lang="fr-CA" sz="2800" noProof="0" dirty="0" smtClean="0"/>
              <a:t>2. quantifier la valeur d’affaires </a:t>
            </a:r>
            <a:r>
              <a:rPr lang="fr-CA" noProof="0" dirty="0" smtClean="0"/>
              <a:t/>
            </a:r>
            <a:br>
              <a:rPr lang="fr-CA" noProof="0" dirty="0" smtClean="0"/>
            </a:br>
            <a:r>
              <a:rPr lang="fr-CA" sz="2400" noProof="0" dirty="0" smtClean="0"/>
              <a:t>Les principes</a:t>
            </a:r>
            <a:endParaRPr lang="fr-CA" noProof="0" dirty="0"/>
          </a:p>
        </p:txBody>
      </p:sp>
    </p:spTree>
    <p:extLst>
      <p:ext uri="{BB962C8B-B14F-4D97-AF65-F5344CB8AC3E}">
        <p14:creationId xmlns:p14="http://schemas.microsoft.com/office/powerpoint/2010/main" val="34803020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16625" y="2097867"/>
            <a:ext cx="4630736" cy="3769532"/>
          </a:xfrm>
          <a:prstGeom prst="rect">
            <a:avLst/>
          </a:prstGeom>
        </p:spPr>
      </p:pic>
      <p:sp>
        <p:nvSpPr>
          <p:cNvPr id="2" name="Content Placeholder 1"/>
          <p:cNvSpPr>
            <a:spLocks noGrp="1"/>
          </p:cNvSpPr>
          <p:nvPr>
            <p:ph idx="1"/>
          </p:nvPr>
        </p:nvSpPr>
        <p:spPr>
          <a:xfrm>
            <a:off x="380999" y="1941321"/>
            <a:ext cx="5302251" cy="4407408"/>
          </a:xfrm>
        </p:spPr>
        <p:txBody>
          <a:bodyPr>
            <a:noAutofit/>
          </a:bodyPr>
          <a:lstStyle/>
          <a:p>
            <a:r>
              <a:rPr lang="fr-CA" noProof="0" dirty="0" smtClean="0"/>
              <a:t>Améliorer l’efficacité des opérations</a:t>
            </a:r>
          </a:p>
          <a:p>
            <a:pPr lvl="1"/>
            <a:r>
              <a:rPr lang="fr-CA" noProof="0" dirty="0" smtClean="0"/>
              <a:t>Suggestion : Gain en temps de traitement</a:t>
            </a:r>
          </a:p>
          <a:p>
            <a:r>
              <a:rPr lang="fr-CA" noProof="0" dirty="0" smtClean="0"/>
              <a:t>Respecter les règles et règlements</a:t>
            </a:r>
          </a:p>
          <a:p>
            <a:pPr lvl="1"/>
            <a:r>
              <a:rPr lang="fr-CA" noProof="0" dirty="0" smtClean="0"/>
              <a:t>Suggestion : Pourcentage de conformité</a:t>
            </a:r>
          </a:p>
          <a:p>
            <a:r>
              <a:rPr lang="fr-CA" noProof="0" dirty="0" smtClean="0"/>
              <a:t>Couvrir les types de demandes et d’opérations</a:t>
            </a:r>
          </a:p>
          <a:p>
            <a:pPr lvl="1"/>
            <a:r>
              <a:rPr lang="fr-CA" noProof="0" dirty="0" smtClean="0"/>
              <a:t>Suggestion : Dans le cadre d’un projet de refonte, livrer les éléments requis selon la fréquence d’utilisation et le facteur de risque du traitement</a:t>
            </a:r>
          </a:p>
        </p:txBody>
      </p:sp>
      <p:sp>
        <p:nvSpPr>
          <p:cNvPr id="3" name="Title 2"/>
          <p:cNvSpPr>
            <a:spLocks noGrp="1"/>
          </p:cNvSpPr>
          <p:nvPr>
            <p:ph type="title"/>
          </p:nvPr>
        </p:nvSpPr>
        <p:spPr/>
        <p:txBody>
          <a:bodyPr/>
          <a:lstStyle/>
          <a:p>
            <a:r>
              <a:rPr lang="fr-CA" sz="2800" noProof="0" dirty="0" smtClean="0"/>
              <a:t>2. Quantifier la valeur d’affaires</a:t>
            </a:r>
            <a:br>
              <a:rPr lang="fr-CA" sz="2800" noProof="0" dirty="0" smtClean="0"/>
            </a:br>
            <a:r>
              <a:rPr lang="fr-CA" sz="2400" noProof="0" dirty="0" smtClean="0"/>
              <a:t>se calcule plus souvent que l’on croit</a:t>
            </a:r>
            <a:endParaRPr lang="fr-CA" sz="2400" noProof="0" dirty="0"/>
          </a:p>
        </p:txBody>
      </p:sp>
    </p:spTree>
    <p:extLst>
      <p:ext uri="{BB962C8B-B14F-4D97-AF65-F5344CB8AC3E}">
        <p14:creationId xmlns:p14="http://schemas.microsoft.com/office/powerpoint/2010/main" val="30746851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588000" cy="4407408"/>
          </a:xfrm>
        </p:spPr>
        <p:txBody>
          <a:bodyPr>
            <a:normAutofit/>
          </a:bodyPr>
          <a:lstStyle/>
          <a:p>
            <a:pPr marL="45720" indent="0">
              <a:buNone/>
            </a:pPr>
            <a:r>
              <a:rPr lang="fr-CA" sz="2800" noProof="0" dirty="0" smtClean="0"/>
              <a:t>Que faire lorsque la valeur d’affaires ne semble pas mesurable?</a:t>
            </a:r>
          </a:p>
          <a:p>
            <a:pPr lvl="1"/>
            <a:r>
              <a:rPr lang="fr-CA" sz="2400" dirty="0" smtClean="0"/>
              <a:t>Estimation grossière</a:t>
            </a:r>
          </a:p>
          <a:p>
            <a:pPr lvl="1"/>
            <a:r>
              <a:rPr lang="fr-CA" sz="2400" dirty="0" smtClean="0"/>
              <a:t>Kano </a:t>
            </a:r>
            <a:r>
              <a:rPr lang="fr-CA" sz="2400" dirty="0"/>
              <a:t>: Transformer le subjectif en </a:t>
            </a:r>
            <a:r>
              <a:rPr lang="fr-CA" sz="2400" dirty="0" smtClean="0"/>
              <a:t>objectif</a:t>
            </a:r>
          </a:p>
          <a:p>
            <a:pPr lvl="1"/>
            <a:r>
              <a:rPr lang="fr-CA" sz="2400" i="1" dirty="0"/>
              <a:t>Impact </a:t>
            </a:r>
            <a:r>
              <a:rPr lang="fr-CA" sz="2400" i="1" dirty="0" err="1"/>
              <a:t>mapping</a:t>
            </a:r>
            <a:r>
              <a:rPr lang="fr-CA" sz="2400" i="1" dirty="0"/>
              <a:t> </a:t>
            </a:r>
            <a:r>
              <a:rPr lang="fr-CA" sz="2400" dirty="0"/>
              <a:t>de </a:t>
            </a:r>
            <a:r>
              <a:rPr lang="fr-CA" sz="2400" dirty="0" err="1"/>
              <a:t>Gojko</a:t>
            </a:r>
            <a:r>
              <a:rPr lang="fr-CA" sz="2400" dirty="0"/>
              <a:t> </a:t>
            </a:r>
            <a:r>
              <a:rPr lang="fr-CA" sz="2400" dirty="0" err="1"/>
              <a:t>Adki</a:t>
            </a:r>
            <a:endParaRPr lang="fr-CA" sz="2400" dirty="0"/>
          </a:p>
          <a:p>
            <a:pPr marL="365760" lvl="1" indent="0">
              <a:buNone/>
            </a:pPr>
            <a:endParaRPr lang="fr-CA" sz="2400" dirty="0"/>
          </a:p>
        </p:txBody>
      </p:sp>
      <p:sp>
        <p:nvSpPr>
          <p:cNvPr id="3" name="Title 2"/>
          <p:cNvSpPr>
            <a:spLocks noGrp="1"/>
          </p:cNvSpPr>
          <p:nvPr>
            <p:ph type="title"/>
          </p:nvPr>
        </p:nvSpPr>
        <p:spPr>
          <a:xfrm>
            <a:off x="370888" y="209924"/>
            <a:ext cx="8418004" cy="1280545"/>
          </a:xfrm>
        </p:spPr>
        <p:txBody>
          <a:bodyPr/>
          <a:lstStyle/>
          <a:p>
            <a:r>
              <a:rPr lang="fr-CA" sz="2800" noProof="0" dirty="0" smtClean="0"/>
              <a:t>2. Quantifier la valeur d’affaires</a:t>
            </a:r>
            <a:br>
              <a:rPr lang="fr-CA" sz="2800" noProof="0" dirty="0" smtClean="0"/>
            </a:br>
            <a:r>
              <a:rPr lang="fr-CA" sz="2400" noProof="0" dirty="0" smtClean="0"/>
              <a:t>Valeur subjective</a:t>
            </a:r>
            <a:endParaRPr lang="fr-CA" sz="2800" noProof="0" dirty="0"/>
          </a:p>
        </p:txBody>
      </p:sp>
      <p:pic>
        <p:nvPicPr>
          <p:cNvPr id="5" name="Picture 4"/>
          <p:cNvPicPr>
            <a:picLocks noChangeAspect="1"/>
          </p:cNvPicPr>
          <p:nvPr/>
        </p:nvPicPr>
        <p:blipFill>
          <a:blip r:embed="rId2"/>
          <a:stretch>
            <a:fillRect/>
          </a:stretch>
        </p:blipFill>
        <p:spPr>
          <a:xfrm>
            <a:off x="5968999" y="2467264"/>
            <a:ext cx="2708767" cy="2644485"/>
          </a:xfrm>
          <a:prstGeom prst="rect">
            <a:avLst/>
          </a:prstGeom>
        </p:spPr>
      </p:pic>
    </p:spTree>
    <p:extLst>
      <p:ext uri="{BB962C8B-B14F-4D97-AF65-F5344CB8AC3E}">
        <p14:creationId xmlns:p14="http://schemas.microsoft.com/office/powerpoint/2010/main" val="3048258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fr-CA" noProof="0" dirty="0" smtClean="0"/>
              <a:t>Étapes de gestion par la valeur d’affaires</a:t>
            </a:r>
            <a:endParaRPr lang="fr-CA" noProof="0" dirty="0"/>
          </a:p>
        </p:txBody>
      </p:sp>
      <p:graphicFrame>
        <p:nvGraphicFramePr>
          <p:cNvPr id="2" name="Diagram 1"/>
          <p:cNvGraphicFramePr/>
          <p:nvPr>
            <p:extLst>
              <p:ext uri="{D42A27DB-BD31-4B8C-83A1-F6EECF244321}">
                <p14:modId xmlns:p14="http://schemas.microsoft.com/office/powerpoint/2010/main" val="1777490220"/>
              </p:ext>
            </p:extLst>
          </p:nvPr>
        </p:nvGraphicFramePr>
        <p:xfrm>
          <a:off x="444500" y="635000"/>
          <a:ext cx="611187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3507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3200" noProof="0" dirty="0" smtClean="0"/>
              <a:t>3. </a:t>
            </a:r>
            <a:r>
              <a:rPr lang="fr-CA" sz="2800" noProof="0" dirty="0" smtClean="0"/>
              <a:t>Mesurer les acquis</a:t>
            </a:r>
            <a:br>
              <a:rPr lang="fr-CA" sz="2800" noProof="0" dirty="0" smtClean="0"/>
            </a:br>
            <a:r>
              <a:rPr lang="fr-CA" sz="2000" noProof="0" dirty="0" smtClean="0"/>
              <a:t>Mesurer l’impact même lorsque c’est subjectif</a:t>
            </a:r>
            <a:endParaRPr lang="fr-CA" sz="2400" noProof="0" dirty="0"/>
          </a:p>
        </p:txBody>
      </p:sp>
      <p:pic>
        <p:nvPicPr>
          <p:cNvPr id="6" name="Content Placeholder 5"/>
          <p:cNvPicPr>
            <a:picLocks noGrp="1" noChangeAspect="1"/>
          </p:cNvPicPr>
          <p:nvPr>
            <p:ph idx="1"/>
          </p:nvPr>
        </p:nvPicPr>
        <p:blipFill>
          <a:blip r:embed="rId3"/>
          <a:srcRect l="-33244" r="-33244"/>
          <a:stretch>
            <a:fillRect/>
          </a:stretch>
        </p:blipFill>
        <p:spPr>
          <a:xfrm>
            <a:off x="-1213476" y="1538094"/>
            <a:ext cx="9198601" cy="4821623"/>
          </a:xfrm>
          <a:prstGeom prst="rect">
            <a:avLst/>
          </a:prstGeom>
        </p:spPr>
      </p:pic>
      <p:sp>
        <p:nvSpPr>
          <p:cNvPr id="10" name="Rectangle 9"/>
          <p:cNvSpPr/>
          <p:nvPr/>
        </p:nvSpPr>
        <p:spPr>
          <a:xfrm>
            <a:off x="6433534" y="1684841"/>
            <a:ext cx="2514108" cy="4234054"/>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r>
              <a:rPr lang="fr-CA" dirty="0">
                <a:solidFill>
                  <a:schemeClr val="tx1"/>
                </a:solidFill>
              </a:rPr>
              <a:t>À l’exemple </a:t>
            </a:r>
            <a:r>
              <a:rPr lang="fr-CA" dirty="0" smtClean="0">
                <a:solidFill>
                  <a:schemeClr val="tx1"/>
                </a:solidFill>
              </a:rPr>
              <a:t>de </a:t>
            </a:r>
            <a:r>
              <a:rPr lang="fr-CA" i="1" dirty="0">
                <a:solidFill>
                  <a:schemeClr val="tx1"/>
                </a:solidFill>
              </a:rPr>
              <a:t>Lean </a:t>
            </a:r>
            <a:r>
              <a:rPr lang="fr-CA" i="1" dirty="0" smtClean="0">
                <a:solidFill>
                  <a:schemeClr val="tx1"/>
                </a:solidFill>
              </a:rPr>
              <a:t>Startup</a:t>
            </a:r>
            <a:r>
              <a:rPr lang="fr-CA" dirty="0">
                <a:solidFill>
                  <a:schemeClr val="tx1"/>
                </a:solidFill>
              </a:rPr>
              <a:t> </a:t>
            </a:r>
            <a:r>
              <a:rPr lang="fr-CA" dirty="0" smtClean="0">
                <a:solidFill>
                  <a:schemeClr val="tx1"/>
                </a:solidFill>
              </a:rPr>
              <a:t>et de l’</a:t>
            </a:r>
            <a:r>
              <a:rPr lang="fr-CA" i="1" dirty="0" err="1" smtClean="0">
                <a:solidFill>
                  <a:schemeClr val="tx1"/>
                </a:solidFill>
              </a:rPr>
              <a:t>Evidence</a:t>
            </a:r>
            <a:r>
              <a:rPr lang="fr-CA" i="1" dirty="0" smtClean="0">
                <a:solidFill>
                  <a:schemeClr val="tx1"/>
                </a:solidFill>
              </a:rPr>
              <a:t> Base Management</a:t>
            </a:r>
            <a:r>
              <a:rPr lang="fr-CA" dirty="0" smtClean="0">
                <a:solidFill>
                  <a:schemeClr val="tx1"/>
                </a:solidFill>
              </a:rPr>
              <a:t>, validez </a:t>
            </a:r>
            <a:r>
              <a:rPr lang="fr-CA" dirty="0">
                <a:solidFill>
                  <a:schemeClr val="tx1"/>
                </a:solidFill>
              </a:rPr>
              <a:t>vos hypothèses </a:t>
            </a:r>
            <a:r>
              <a:rPr lang="fr-CA" dirty="0" smtClean="0">
                <a:solidFill>
                  <a:schemeClr val="tx1"/>
                </a:solidFill>
              </a:rPr>
              <a:t>fréquemment</a:t>
            </a:r>
            <a:r>
              <a:rPr lang="fr-CA" dirty="0">
                <a:solidFill>
                  <a:schemeClr val="tx1"/>
                </a:solidFill>
              </a:rPr>
              <a:t> </a:t>
            </a:r>
            <a:r>
              <a:rPr lang="fr-CA" dirty="0" smtClean="0">
                <a:solidFill>
                  <a:schemeClr val="tx1"/>
                </a:solidFill>
              </a:rPr>
              <a:t>en mesurant les résultats.</a:t>
            </a:r>
          </a:p>
          <a:p>
            <a:endParaRPr lang="fr-CA" dirty="0">
              <a:solidFill>
                <a:schemeClr val="tx1"/>
              </a:solidFill>
            </a:endParaRPr>
          </a:p>
          <a:p>
            <a:r>
              <a:rPr lang="fr-CA" dirty="0" smtClean="0"/>
              <a:t>Tout </a:t>
            </a:r>
            <a:r>
              <a:rPr lang="fr-CA" dirty="0"/>
              <a:t>au long du </a:t>
            </a:r>
            <a:r>
              <a:rPr lang="fr-CA" dirty="0" smtClean="0"/>
              <a:t>projet, distinguez le </a:t>
            </a:r>
            <a:r>
              <a:rPr lang="fr-CA" dirty="0"/>
              <a:t>pourquoi, du </a:t>
            </a:r>
            <a:r>
              <a:rPr lang="fr-CA" dirty="0" smtClean="0"/>
              <a:t>comment et du quoi.</a:t>
            </a:r>
          </a:p>
          <a:p>
            <a:endParaRPr lang="fr-CA" dirty="0"/>
          </a:p>
          <a:p>
            <a:r>
              <a:rPr lang="fr-CA" dirty="0" smtClean="0"/>
              <a:t>Rappelez l’objectif du projet au début et à la fin de chaque itération.</a:t>
            </a:r>
            <a:endParaRPr lang="fr-CA" dirty="0"/>
          </a:p>
          <a:p>
            <a:endParaRPr lang="fr-CA" dirty="0">
              <a:solidFill>
                <a:schemeClr val="tx1"/>
              </a:solidFill>
            </a:endParaRPr>
          </a:p>
        </p:txBody>
      </p:sp>
      <p:sp>
        <p:nvSpPr>
          <p:cNvPr id="11" name="Rectangle 10"/>
          <p:cNvSpPr/>
          <p:nvPr/>
        </p:nvSpPr>
        <p:spPr>
          <a:xfrm>
            <a:off x="743312" y="6269011"/>
            <a:ext cx="4750018" cy="584776"/>
          </a:xfrm>
          <a:prstGeom prst="rect">
            <a:avLst/>
          </a:prstGeom>
        </p:spPr>
        <p:txBody>
          <a:bodyPr wrap="none">
            <a:spAutoFit/>
          </a:bodyPr>
          <a:lstStyle/>
          <a:p>
            <a:r>
              <a:rPr lang="fr-CA" sz="1600" dirty="0" smtClean="0"/>
              <a:t>Inspiré de l’ouvrage </a:t>
            </a:r>
            <a:r>
              <a:rPr lang="fr-CA" sz="1600" i="1" dirty="0" smtClean="0"/>
              <a:t>Impact </a:t>
            </a:r>
            <a:r>
              <a:rPr lang="fr-CA" sz="1600" i="1" dirty="0" err="1"/>
              <a:t>Mapping</a:t>
            </a:r>
            <a:r>
              <a:rPr lang="fr-CA" sz="1600" dirty="0"/>
              <a:t> de Gojko </a:t>
            </a:r>
            <a:r>
              <a:rPr lang="fr-CA" sz="1600" dirty="0" smtClean="0"/>
              <a:t>Adkic</a:t>
            </a:r>
          </a:p>
          <a:p>
            <a:r>
              <a:rPr lang="fr-CA" sz="1600" dirty="0" smtClean="0"/>
              <a:t>Tiré de l’article </a:t>
            </a:r>
            <a:r>
              <a:rPr lang="fr-CA" sz="1600" i="1" dirty="0" smtClean="0"/>
              <a:t>Agile with Guts</a:t>
            </a:r>
            <a:r>
              <a:rPr lang="fr-CA" sz="1600" dirty="0" smtClean="0"/>
              <a:t> de Nicolas Gouy</a:t>
            </a:r>
            <a:endParaRPr lang="fr-CA" sz="1600" dirty="0"/>
          </a:p>
        </p:txBody>
      </p:sp>
    </p:spTree>
    <p:extLst>
      <p:ext uri="{BB962C8B-B14F-4D97-AF65-F5344CB8AC3E}">
        <p14:creationId xmlns:p14="http://schemas.microsoft.com/office/powerpoint/2010/main" val="1191809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noProof="0" dirty="0" smtClean="0"/>
              <a:t>Qui suis-je?</a:t>
            </a:r>
            <a:endParaRPr lang="fr-CA" sz="3200" noProof="0" dirty="0"/>
          </a:p>
        </p:txBody>
      </p:sp>
      <p:sp>
        <p:nvSpPr>
          <p:cNvPr id="3" name="Content Placeholder 2"/>
          <p:cNvSpPr>
            <a:spLocks noGrp="1"/>
          </p:cNvSpPr>
          <p:nvPr>
            <p:ph idx="1"/>
          </p:nvPr>
        </p:nvSpPr>
        <p:spPr>
          <a:xfrm>
            <a:off x="825499" y="1926709"/>
            <a:ext cx="5762625" cy="4407408"/>
          </a:xfrm>
        </p:spPr>
        <p:txBody>
          <a:bodyPr/>
          <a:lstStyle/>
          <a:p>
            <a:r>
              <a:rPr lang="fr-CA" noProof="0" dirty="0" smtClean="0"/>
              <a:t>Expert en méthodes </a:t>
            </a:r>
            <a:r>
              <a:rPr lang="fr-CA" noProof="0" dirty="0"/>
              <a:t>A</a:t>
            </a:r>
            <a:r>
              <a:rPr lang="fr-CA" noProof="0" dirty="0" smtClean="0"/>
              <a:t>giles à Pyxis depuis 2004 </a:t>
            </a:r>
          </a:p>
          <a:p>
            <a:r>
              <a:rPr lang="fr-CA" noProof="0" dirty="0" smtClean="0"/>
              <a:t>Différents rôles : conseiller, formateur, chargé de cours à UQAM, co-auteur du livre </a:t>
            </a:r>
            <a:r>
              <a:rPr lang="fr-CA" b="1" noProof="0" dirty="0" smtClean="0"/>
              <a:t>Choisir l’Agilité</a:t>
            </a:r>
          </a:p>
        </p:txBody>
      </p:sp>
      <p:pic>
        <p:nvPicPr>
          <p:cNvPr id="7" name="Picture 6"/>
          <p:cNvPicPr>
            <a:picLocks noChangeAspect="1"/>
          </p:cNvPicPr>
          <p:nvPr/>
        </p:nvPicPr>
        <p:blipFill>
          <a:blip r:embed="rId3"/>
          <a:stretch>
            <a:fillRect/>
          </a:stretch>
        </p:blipFill>
        <p:spPr>
          <a:xfrm>
            <a:off x="825499" y="3936674"/>
            <a:ext cx="1571625" cy="1571625"/>
          </a:xfrm>
          <a:prstGeom prst="rect">
            <a:avLst/>
          </a:prstGeom>
        </p:spPr>
      </p:pic>
      <p:sp>
        <p:nvSpPr>
          <p:cNvPr id="8" name="TextBox 7"/>
          <p:cNvSpPr txBox="1"/>
          <p:nvPr/>
        </p:nvSpPr>
        <p:spPr>
          <a:xfrm>
            <a:off x="730249" y="5508299"/>
            <a:ext cx="3766776" cy="1077218"/>
          </a:xfrm>
          <a:prstGeom prst="rect">
            <a:avLst/>
          </a:prstGeom>
          <a:noFill/>
        </p:spPr>
        <p:txBody>
          <a:bodyPr wrap="none" rtlCol="0">
            <a:spAutoFit/>
          </a:bodyPr>
          <a:lstStyle/>
          <a:p>
            <a:r>
              <a:rPr lang="fr-CA" sz="1600" dirty="0" smtClean="0"/>
              <a:t>Mathieu Boisvert</a:t>
            </a:r>
          </a:p>
          <a:p>
            <a:r>
              <a:rPr lang="fr-CA" sz="1600" dirty="0" smtClean="0">
                <a:hlinkClick r:id="rId4"/>
              </a:rPr>
              <a:t>mboisvert@pyxis-tech.com</a:t>
            </a:r>
            <a:endParaRPr lang="fr-CA" sz="1600" dirty="0" smtClean="0"/>
          </a:p>
          <a:p>
            <a:r>
              <a:rPr lang="fr-CA" sz="1600" dirty="0" smtClean="0"/>
              <a:t>      </a:t>
            </a:r>
            <a:r>
              <a:rPr lang="fr-CA" sz="1600" dirty="0" err="1" smtClean="0"/>
              <a:t>ca.linkedin.com</a:t>
            </a:r>
            <a:r>
              <a:rPr lang="fr-CA" sz="1600" dirty="0"/>
              <a:t>/in/</a:t>
            </a:r>
            <a:r>
              <a:rPr lang="fr-CA" sz="1600" dirty="0" err="1"/>
              <a:t>mathieuboisvert</a:t>
            </a:r>
            <a:r>
              <a:rPr lang="fr-CA" sz="1600" dirty="0"/>
              <a:t>/</a:t>
            </a:r>
          </a:p>
          <a:p>
            <a:endParaRPr lang="fr-CA" sz="1600" dirty="0"/>
          </a:p>
        </p:txBody>
      </p:sp>
      <p:pic>
        <p:nvPicPr>
          <p:cNvPr id="9" name="Picture 8"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258" y="1882900"/>
            <a:ext cx="1849597" cy="26606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a:off x="730250" y="6069534"/>
            <a:ext cx="353484" cy="353484"/>
          </a:xfrm>
          <a:prstGeom prst="rect">
            <a:avLst/>
          </a:prstGeom>
        </p:spPr>
      </p:pic>
    </p:spTree>
    <p:extLst>
      <p:ext uri="{BB962C8B-B14F-4D97-AF65-F5344CB8AC3E}">
        <p14:creationId xmlns:p14="http://schemas.microsoft.com/office/powerpoint/2010/main" val="2336000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noProof="0" dirty="0" smtClean="0"/>
              <a:t>3. Mesurer les acquis</a:t>
            </a:r>
            <a:br>
              <a:rPr lang="fr-CA" sz="2800" noProof="0" dirty="0" smtClean="0"/>
            </a:br>
            <a:r>
              <a:rPr lang="fr-CA" sz="2400" noProof="0" dirty="0" smtClean="0"/>
              <a:t>répercussions sur l’organisation</a:t>
            </a:r>
            <a:endParaRPr lang="fr-CA" sz="2400" noProof="0" dirty="0"/>
          </a:p>
        </p:txBody>
      </p:sp>
      <p:graphicFrame>
        <p:nvGraphicFramePr>
          <p:cNvPr id="4" name="Diagram 3"/>
          <p:cNvGraphicFramePr/>
          <p:nvPr>
            <p:extLst>
              <p:ext uri="{D42A27DB-BD31-4B8C-83A1-F6EECF244321}">
                <p14:modId xmlns:p14="http://schemas.microsoft.com/office/powerpoint/2010/main" val="3199811436"/>
              </p:ext>
            </p:extLst>
          </p:nvPr>
        </p:nvGraphicFramePr>
        <p:xfrm>
          <a:off x="4635500" y="812955"/>
          <a:ext cx="5381625" cy="344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idx="1"/>
          </p:nvPr>
        </p:nvSpPr>
        <p:spPr>
          <a:xfrm>
            <a:off x="635000" y="1719070"/>
            <a:ext cx="4889500" cy="4821429"/>
          </a:xfrm>
        </p:spPr>
        <p:txBody>
          <a:bodyPr>
            <a:normAutofit fontScale="92500" lnSpcReduction="20000"/>
          </a:bodyPr>
          <a:lstStyle/>
          <a:p>
            <a:pPr marL="45720" indent="0">
              <a:buNone/>
            </a:pPr>
            <a:r>
              <a:rPr lang="fr-CA" noProof="0" dirty="0" smtClean="0"/>
              <a:t>Un </a:t>
            </a:r>
            <a:r>
              <a:rPr lang="fr-CA" i="1" noProof="0" dirty="0" smtClean="0"/>
              <a:t>KPI</a:t>
            </a:r>
            <a:r>
              <a:rPr lang="fr-CA" noProof="0" dirty="0" smtClean="0"/>
              <a:t> supplémentaire :</a:t>
            </a:r>
          </a:p>
          <a:p>
            <a:r>
              <a:rPr lang="fr-CA" noProof="0" dirty="0" smtClean="0"/>
              <a:t>L’avancement de la portée </a:t>
            </a:r>
            <a:br>
              <a:rPr lang="fr-CA" noProof="0" dirty="0" smtClean="0"/>
            </a:br>
            <a:r>
              <a:rPr lang="fr-CA" noProof="0" dirty="0" smtClean="0"/>
              <a:t>mesure l’efficacité.</a:t>
            </a:r>
          </a:p>
          <a:p>
            <a:r>
              <a:rPr lang="fr-CA" noProof="0" dirty="0" smtClean="0"/>
              <a:t>L’avancement de la valeur d’affaires mesure le rendement de l’investissement.</a:t>
            </a:r>
          </a:p>
          <a:p>
            <a:endParaRPr lang="fr-CA" noProof="0" dirty="0" smtClean="0"/>
          </a:p>
          <a:p>
            <a:pPr marL="45720" indent="0">
              <a:buNone/>
            </a:pPr>
            <a:r>
              <a:rPr lang="fr-CA" noProof="0" dirty="0" smtClean="0"/>
              <a:t>Impacts sur le processus de développement :</a:t>
            </a:r>
          </a:p>
          <a:p>
            <a:r>
              <a:rPr lang="fr-CA" noProof="0" dirty="0" smtClean="0"/>
              <a:t>Stress sur les organisations matricielles et en séquence (infrastructure, couches d’architectures, gestion de projet)</a:t>
            </a:r>
          </a:p>
          <a:p>
            <a:r>
              <a:rPr lang="fr-CA" noProof="0" dirty="0" smtClean="0"/>
              <a:t>Planification du développement contre-</a:t>
            </a:r>
            <a:r>
              <a:rPr lang="fr-CA" noProof="0" dirty="0" smtClean="0"/>
              <a:t>intuitive</a:t>
            </a:r>
            <a:endParaRPr lang="fr-CA" noProof="0" dirty="0" smtClean="0"/>
          </a:p>
          <a:p>
            <a:r>
              <a:rPr lang="fr-CA" noProof="0" dirty="0" smtClean="0"/>
              <a:t>Incréments potentiellement livrables requis</a:t>
            </a:r>
          </a:p>
        </p:txBody>
      </p:sp>
    </p:spTree>
    <p:extLst>
      <p:ext uri="{BB962C8B-B14F-4D97-AF65-F5344CB8AC3E}">
        <p14:creationId xmlns:p14="http://schemas.microsoft.com/office/powerpoint/2010/main" val="24184546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2"/>
          <a:srcRect t="-19166" b="-19166"/>
          <a:stretch>
            <a:fillRect/>
          </a:stretch>
        </p:blipFill>
        <p:spPr/>
      </p:pic>
      <p:sp>
        <p:nvSpPr>
          <p:cNvPr id="2" name="Espace réservé du contenu 1"/>
          <p:cNvSpPr>
            <a:spLocks noGrp="1"/>
          </p:cNvSpPr>
          <p:nvPr>
            <p:ph type="body" sz="half" idx="2"/>
          </p:nvPr>
        </p:nvSpPr>
        <p:spPr/>
        <p:txBody>
          <a:bodyPr>
            <a:normAutofit/>
          </a:bodyPr>
          <a:lstStyle/>
          <a:p>
            <a:pPr marL="45720"/>
            <a:r>
              <a:rPr lang="fr-CA" sz="1800" noProof="0" dirty="0" smtClean="0"/>
              <a:t>Période de questions</a:t>
            </a:r>
            <a:endParaRPr lang="fr-CA" sz="1800" noProof="0" dirty="0"/>
          </a:p>
        </p:txBody>
      </p:sp>
      <p:sp>
        <p:nvSpPr>
          <p:cNvPr id="12" name="TextBox 11"/>
          <p:cNvSpPr txBox="1"/>
          <p:nvPr/>
        </p:nvSpPr>
        <p:spPr>
          <a:xfrm>
            <a:off x="1735666" y="1471880"/>
            <a:ext cx="699130" cy="1323439"/>
          </a:xfrm>
          <a:prstGeom prst="rect">
            <a:avLst/>
          </a:prstGeom>
          <a:noFill/>
        </p:spPr>
        <p:txBody>
          <a:bodyPr wrap="none" rtlCol="0">
            <a:spAutoFit/>
          </a:bodyPr>
          <a:lstStyle/>
          <a:p>
            <a:r>
              <a:rPr lang="fr-CA" sz="8000" dirty="0">
                <a:solidFill>
                  <a:srgbClr val="2D2E2F"/>
                </a:solidFill>
              </a:rPr>
              <a:t>?</a:t>
            </a:r>
          </a:p>
        </p:txBody>
      </p:sp>
    </p:spTree>
    <p:extLst>
      <p:ext uri="{BB962C8B-B14F-4D97-AF65-F5344CB8AC3E}">
        <p14:creationId xmlns:p14="http://schemas.microsoft.com/office/powerpoint/2010/main" val="25282138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457199" y="1719072"/>
            <a:ext cx="8484919" cy="4407408"/>
          </a:xfrm>
        </p:spPr>
        <p:txBody>
          <a:bodyPr>
            <a:normAutofit/>
          </a:bodyPr>
          <a:lstStyle/>
          <a:p>
            <a:pPr marL="45720" indent="0">
              <a:buNone/>
            </a:pPr>
            <a:endParaRPr lang="fr-CA" sz="1600" noProof="0" dirty="0" smtClean="0"/>
          </a:p>
          <a:p>
            <a:r>
              <a:rPr lang="fr-CA" sz="1600" b="1" noProof="0" dirty="0" smtClean="0"/>
              <a:t>/campus </a:t>
            </a:r>
            <a:r>
              <a:rPr lang="fr-CA" sz="1600" noProof="0" dirty="0" smtClean="0"/>
              <a:t>offre une gamme complète de cours de formation permettant d’acquérir les connaissances nécessaires pour maîtriser les notions de l’Agilité.</a:t>
            </a:r>
          </a:p>
          <a:p>
            <a:pPr marL="45720" indent="0">
              <a:buNone/>
            </a:pPr>
            <a:endParaRPr lang="fr-CA" sz="1600" noProof="0" dirty="0" smtClean="0"/>
          </a:p>
          <a:p>
            <a:r>
              <a:rPr lang="fr-CA" sz="1600" b="1" noProof="0" dirty="0" smtClean="0"/>
              <a:t>/conseil</a:t>
            </a:r>
            <a:r>
              <a:rPr lang="fr-CA" sz="1600" noProof="0" dirty="0" smtClean="0"/>
              <a:t>, c’est une équipe d’experts qui accompagne nos clients et leurs équipes de direction dans la gestion et la réalisation de leurs projets Agiles.</a:t>
            </a:r>
          </a:p>
          <a:p>
            <a:pPr marL="45720" indent="0">
              <a:buNone/>
            </a:pPr>
            <a:endParaRPr lang="fr-CA" sz="1600" noProof="0" dirty="0" smtClean="0"/>
          </a:p>
          <a:p>
            <a:r>
              <a:rPr lang="fr-CA" sz="1600" b="1" noProof="0" dirty="0" smtClean="0"/>
              <a:t>/studio</a:t>
            </a:r>
            <a:r>
              <a:rPr lang="fr-CA" sz="1600" noProof="0" dirty="0" smtClean="0"/>
              <a:t> développe des applications sur mesure et prend en charge les projets de nos clients ou les réalise conjointement avec eux.</a:t>
            </a:r>
          </a:p>
          <a:p>
            <a:pPr marL="45720" indent="0">
              <a:buNone/>
            </a:pPr>
            <a:endParaRPr lang="fr-CA" sz="1600" noProof="0" dirty="0" smtClean="0"/>
          </a:p>
          <a:p>
            <a:pPr marL="45720" indent="0">
              <a:buNone/>
            </a:pPr>
            <a:r>
              <a:rPr lang="fr-CA" sz="1600" noProof="0" dirty="0" smtClean="0"/>
              <a:t>La force de Pyxis Technologies réside dans notre équipe de Pyxissiens passionnée qui vit l’Agilité chaque jour et en maîtrise les pratiques et techniques.</a:t>
            </a:r>
          </a:p>
          <a:p>
            <a:endParaRPr lang="fr-CA" noProof="0" dirty="0"/>
          </a:p>
        </p:txBody>
      </p:sp>
      <p:sp>
        <p:nvSpPr>
          <p:cNvPr id="4" name="Titre 3"/>
          <p:cNvSpPr>
            <a:spLocks noGrp="1"/>
          </p:cNvSpPr>
          <p:nvPr>
            <p:ph type="title"/>
          </p:nvPr>
        </p:nvSpPr>
        <p:spPr/>
        <p:txBody>
          <a:bodyPr/>
          <a:lstStyle/>
          <a:p>
            <a:r>
              <a:rPr lang="fr-CA" sz="2400" cap="none" noProof="0" dirty="0" smtClean="0">
                <a:solidFill>
                  <a:srgbClr val="FFFFFF"/>
                </a:solidFill>
              </a:rPr>
              <a:t>UNE GAMME COMPLÈTE DE SERVICES LIÉS AU DÉVELOPPEMENT AGILE DE LOGICIELS </a:t>
            </a:r>
            <a:endParaRPr lang="fr-CA" sz="2400" cap="none" noProof="0" dirty="0"/>
          </a:p>
        </p:txBody>
      </p:sp>
    </p:spTree>
    <p:extLst>
      <p:ext uri="{BB962C8B-B14F-4D97-AF65-F5344CB8AC3E}">
        <p14:creationId xmlns:p14="http://schemas.microsoft.com/office/powerpoint/2010/main" val="18394195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7" y="494395"/>
            <a:ext cx="6942284" cy="5364491"/>
          </a:xfrm>
          <a:prstGeom prst="rect">
            <a:avLst/>
          </a:prstGeom>
        </p:spPr>
      </p:pic>
      <p:sp>
        <p:nvSpPr>
          <p:cNvPr id="3" name="Text Placeholder 2"/>
          <p:cNvSpPr>
            <a:spLocks noGrp="1"/>
          </p:cNvSpPr>
          <p:nvPr>
            <p:ph type="body" sz="half" idx="2"/>
          </p:nvPr>
        </p:nvSpPr>
        <p:spPr/>
        <p:txBody>
          <a:bodyPr/>
          <a:lstStyle/>
          <a:p>
            <a:endParaRPr lang="fr-CA" noProof="0" dirty="0" smtClean="0"/>
          </a:p>
        </p:txBody>
      </p:sp>
      <p:sp>
        <p:nvSpPr>
          <p:cNvPr id="4" name="Title 3"/>
          <p:cNvSpPr>
            <a:spLocks noGrp="1"/>
          </p:cNvSpPr>
          <p:nvPr>
            <p:ph type="title"/>
          </p:nvPr>
        </p:nvSpPr>
        <p:spPr/>
        <p:txBody>
          <a:bodyPr/>
          <a:lstStyle/>
          <a:p>
            <a:r>
              <a:rPr lang="fr-CA" cap="none" noProof="0" dirty="0" smtClean="0">
                <a:latin typeface="Arial" panose="020B0604020202020204" pitchFamily="34" charset="0"/>
                <a:cs typeface="Arial" panose="020B0604020202020204" pitchFamily="34" charset="0"/>
              </a:rPr>
              <a:t>Merci!</a:t>
            </a:r>
            <a:endParaRPr lang="fr-CA" cap="none" noProof="0" dirty="0">
              <a:latin typeface="Arial" panose="020B0604020202020204" pitchFamily="34" charset="0"/>
              <a:cs typeface="Arial" panose="020B0604020202020204" pitchFamily="34" charset="0"/>
            </a:endParaRPr>
          </a:p>
        </p:txBody>
      </p:sp>
      <p:sp>
        <p:nvSpPr>
          <p:cNvPr id="12" name="Rectangle 11"/>
          <p:cNvSpPr/>
          <p:nvPr/>
        </p:nvSpPr>
        <p:spPr>
          <a:xfrm>
            <a:off x="2262525" y="5858886"/>
            <a:ext cx="2446403" cy="523220"/>
          </a:xfrm>
          <a:prstGeom prst="rect">
            <a:avLst/>
          </a:prstGeom>
        </p:spPr>
        <p:txBody>
          <a:bodyPr wrap="none">
            <a:spAutoFit/>
          </a:bodyPr>
          <a:lstStyle/>
          <a:p>
            <a:r>
              <a:rPr lang="en-US" sz="2800" dirty="0" smtClean="0">
                <a:solidFill>
                  <a:schemeClr val="bg2"/>
                </a:solidFill>
                <a:latin typeface="Calibri" panose="020F0502020204030204" pitchFamily="34" charset="0"/>
              </a:rPr>
              <a:t>pyxis</a:t>
            </a:r>
            <a:r>
              <a:rPr lang="en-US" sz="2800" dirty="0">
                <a:solidFill>
                  <a:schemeClr val="bg2"/>
                </a:solidFill>
                <a:latin typeface="Calibri" panose="020F0502020204030204" pitchFamily="34" charset="0"/>
              </a:rPr>
              <a:t>-</a:t>
            </a:r>
            <a:r>
              <a:rPr lang="en-US" sz="2800" dirty="0" smtClean="0">
                <a:solidFill>
                  <a:schemeClr val="bg2"/>
                </a:solidFill>
                <a:latin typeface="Calibri" panose="020F0502020204030204" pitchFamily="34" charset="0"/>
              </a:rPr>
              <a:t>tech.com</a:t>
            </a:r>
            <a:endParaRPr lang="en-US" sz="2800" dirty="0">
              <a:solidFill>
                <a:schemeClr val="bg2"/>
              </a:solidFill>
              <a:latin typeface="Calibri" panose="020F0502020204030204" pitchFamily="34" charset="0"/>
            </a:endParaRPr>
          </a:p>
        </p:txBody>
      </p:sp>
      <p:pic>
        <p:nvPicPr>
          <p:cNvPr id="2" name="Picture 1" descr="logo-social-3-bl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89" y="4911679"/>
            <a:ext cx="3285473" cy="824468"/>
          </a:xfrm>
          <a:prstGeom prst="rect">
            <a:avLst/>
          </a:prstGeom>
        </p:spPr>
      </p:pic>
    </p:spTree>
    <p:extLst>
      <p:ext uri="{BB962C8B-B14F-4D97-AF65-F5344CB8AC3E}">
        <p14:creationId xmlns:p14="http://schemas.microsoft.com/office/powerpoint/2010/main" val="4041558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A" sz="2400" noProof="0" dirty="0" smtClean="0"/>
              <a:t>J’peux-tu conduire ta nouvelle voiture?</a:t>
            </a:r>
            <a:endParaRPr lang="fr-CA" sz="2400" noProof="0" dirty="0"/>
          </a:p>
        </p:txBody>
      </p:sp>
      <p:pic>
        <p:nvPicPr>
          <p:cNvPr id="18" name="Content Placeholder 17"/>
          <p:cNvPicPr>
            <a:picLocks noGrp="1" noChangeAspect="1"/>
          </p:cNvPicPr>
          <p:nvPr>
            <p:ph sz="half" idx="2"/>
          </p:nvPr>
        </p:nvPicPr>
        <p:blipFill>
          <a:blip r:embed="rId3"/>
          <a:srcRect l="2159" r="2159"/>
          <a:stretch>
            <a:fillRect/>
          </a:stretch>
        </p:blipFill>
        <p:spPr/>
      </p:pic>
      <p:pic>
        <p:nvPicPr>
          <p:cNvPr id="20" name="Content Placeholder 19"/>
          <p:cNvPicPr>
            <a:picLocks noGrp="1" noChangeAspect="1"/>
          </p:cNvPicPr>
          <p:nvPr>
            <p:ph sz="half" idx="1"/>
          </p:nvPr>
        </p:nvPicPr>
        <p:blipFill>
          <a:blip r:embed="rId4"/>
          <a:srcRect l="4111" r="4111"/>
          <a:stretch>
            <a:fillRect/>
          </a:stretch>
        </p:blipFill>
        <p:spPr/>
      </p:pic>
      <p:sp>
        <p:nvSpPr>
          <p:cNvPr id="22" name="Cloud Callout 21"/>
          <p:cNvSpPr/>
          <p:nvPr/>
        </p:nvSpPr>
        <p:spPr>
          <a:xfrm>
            <a:off x="4791075" y="2190750"/>
            <a:ext cx="1622425" cy="1619250"/>
          </a:xfrm>
          <a:prstGeom prst="cloudCallout">
            <a:avLst>
              <a:gd name="adj1" fmla="val 75779"/>
              <a:gd name="adj2" fmla="val -4510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sz="2400" dirty="0" smtClean="0"/>
              <a:t>T’es rendu là!</a:t>
            </a:r>
            <a:endParaRPr lang="fr-CA" sz="2400" dirty="0"/>
          </a:p>
        </p:txBody>
      </p:sp>
      <p:sp>
        <p:nvSpPr>
          <p:cNvPr id="23" name="Rectangle 22"/>
          <p:cNvSpPr/>
          <p:nvPr/>
        </p:nvSpPr>
        <p:spPr>
          <a:xfrm>
            <a:off x="457199" y="6195794"/>
            <a:ext cx="6702425" cy="646331"/>
          </a:xfrm>
          <a:prstGeom prst="rect">
            <a:avLst/>
          </a:prstGeom>
        </p:spPr>
        <p:txBody>
          <a:bodyPr wrap="square">
            <a:spAutoFit/>
          </a:bodyPr>
          <a:lstStyle/>
          <a:p>
            <a:r>
              <a:rPr lang="fr-CA" dirty="0" smtClean="0"/>
              <a:t>Tiré de la pub de Mazda : </a:t>
            </a:r>
            <a:br>
              <a:rPr lang="fr-CA" dirty="0" smtClean="0"/>
            </a:br>
            <a:r>
              <a:rPr lang="fr-CA" dirty="0" smtClean="0"/>
              <a:t>https</a:t>
            </a:r>
            <a:r>
              <a:rPr lang="fr-CA" dirty="0"/>
              <a:t>://</a:t>
            </a:r>
            <a:r>
              <a:rPr lang="fr-CA" dirty="0" smtClean="0"/>
              <a:t>www.youtube.com/watch</a:t>
            </a:r>
            <a:r>
              <a:rPr lang="fr-CA" dirty="0"/>
              <a:t>?v=3pyhopvwVjE</a:t>
            </a:r>
          </a:p>
        </p:txBody>
      </p:sp>
    </p:spTree>
    <p:extLst>
      <p:ext uri="{BB962C8B-B14F-4D97-AF65-F5344CB8AC3E}">
        <p14:creationId xmlns:p14="http://schemas.microsoft.com/office/powerpoint/2010/main" val="20110862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sz="2800" noProof="0" dirty="0" smtClean="0"/>
              <a:t>Gestion de portefeuille</a:t>
            </a:r>
            <a:br>
              <a:rPr lang="fr-CA" sz="2800" noProof="0" dirty="0" smtClean="0"/>
            </a:br>
            <a:r>
              <a:rPr lang="fr-CA" sz="2400" noProof="0" dirty="0" smtClean="0"/>
              <a:t>un contexte simple</a:t>
            </a:r>
            <a:endParaRPr lang="fr-CA" sz="2400" noProof="0"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470" y="1862347"/>
            <a:ext cx="3761405" cy="2721320"/>
          </a:xfrm>
          <a:prstGeom prst="rect">
            <a:avLst/>
          </a:prstGeom>
        </p:spPr>
      </p:pic>
      <p:grpSp>
        <p:nvGrpSpPr>
          <p:cNvPr id="20" name="Group 19"/>
          <p:cNvGrpSpPr/>
          <p:nvPr/>
        </p:nvGrpSpPr>
        <p:grpSpPr>
          <a:xfrm>
            <a:off x="837312" y="1862347"/>
            <a:ext cx="3480688" cy="3114440"/>
            <a:chOff x="690374" y="2394640"/>
            <a:chExt cx="3480688" cy="3114440"/>
          </a:xfrm>
        </p:grpSpPr>
        <p:sp>
          <p:nvSpPr>
            <p:cNvPr id="12" name="Folded Corner 11"/>
            <p:cNvSpPr/>
            <p:nvPr/>
          </p:nvSpPr>
          <p:spPr>
            <a:xfrm rot="10800000" flipH="1">
              <a:off x="797624" y="4585750"/>
              <a:ext cx="650875" cy="907922"/>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sz="1200" dirty="0">
                <a:solidFill>
                  <a:schemeClr val="bg1"/>
                </a:solidFill>
              </a:endParaRPr>
            </a:p>
          </p:txBody>
        </p:sp>
        <p:sp>
          <p:nvSpPr>
            <p:cNvPr id="11" name="&quot;No&quot; Symbol 10"/>
            <p:cNvSpPr/>
            <p:nvPr/>
          </p:nvSpPr>
          <p:spPr>
            <a:xfrm>
              <a:off x="932562" y="4881422"/>
              <a:ext cx="381000" cy="407717"/>
            </a:xfrm>
            <a:prstGeom prst="noSmoking">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A" sz="1200" dirty="0">
                <a:solidFill>
                  <a:schemeClr val="tx1"/>
                </a:solidFill>
              </a:endParaRPr>
            </a:p>
          </p:txBody>
        </p:sp>
        <p:sp>
          <p:nvSpPr>
            <p:cNvPr id="9" name="Up Arrow 8"/>
            <p:cNvSpPr/>
            <p:nvPr/>
          </p:nvSpPr>
          <p:spPr>
            <a:xfrm>
              <a:off x="723012" y="2394640"/>
              <a:ext cx="800100" cy="6826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3200" dirty="0" smtClean="0"/>
                <a:t>$</a:t>
              </a:r>
              <a:endParaRPr lang="fr-CA" sz="3600" dirty="0"/>
            </a:p>
          </p:txBody>
        </p:sp>
        <p:sp>
          <p:nvSpPr>
            <p:cNvPr id="13" name="TextBox 12"/>
            <p:cNvSpPr txBox="1"/>
            <p:nvPr/>
          </p:nvSpPr>
          <p:spPr>
            <a:xfrm>
              <a:off x="1720850" y="4585750"/>
              <a:ext cx="2259712" cy="923330"/>
            </a:xfrm>
            <a:prstGeom prst="rect">
              <a:avLst/>
            </a:prstGeom>
            <a:noFill/>
          </p:spPr>
          <p:txBody>
            <a:bodyPr wrap="square" rtlCol="0">
              <a:spAutoFit/>
            </a:bodyPr>
            <a:lstStyle/>
            <a:p>
              <a:r>
                <a:rPr lang="fr-CA" dirty="0" smtClean="0"/>
                <a:t>Projet 3 : Élimination de 75 rapports (copies papier)</a:t>
              </a:r>
              <a:endParaRPr lang="fr-CA" dirty="0"/>
            </a:p>
          </p:txBody>
        </p:sp>
        <p:sp>
          <p:nvSpPr>
            <p:cNvPr id="14" name="Down Arrow 13"/>
            <p:cNvSpPr/>
            <p:nvPr/>
          </p:nvSpPr>
          <p:spPr>
            <a:xfrm>
              <a:off x="690374" y="3429595"/>
              <a:ext cx="865376" cy="69027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sz="1000" dirty="0" smtClean="0"/>
            </a:p>
            <a:p>
              <a:pPr algn="ctr"/>
              <a:r>
                <a:rPr lang="fr-CA" dirty="0" smtClean="0"/>
                <a:t>T()</a:t>
              </a:r>
              <a:endParaRPr lang="fr-CA" dirty="0"/>
            </a:p>
          </p:txBody>
        </p:sp>
        <p:sp>
          <p:nvSpPr>
            <p:cNvPr id="15" name="TextBox 14"/>
            <p:cNvSpPr txBox="1"/>
            <p:nvPr/>
          </p:nvSpPr>
          <p:spPr>
            <a:xfrm>
              <a:off x="1720850" y="2394640"/>
              <a:ext cx="1866900" cy="923330"/>
            </a:xfrm>
            <a:prstGeom prst="rect">
              <a:avLst/>
            </a:prstGeom>
            <a:noFill/>
          </p:spPr>
          <p:txBody>
            <a:bodyPr wrap="square" rtlCol="0">
              <a:spAutoFit/>
            </a:bodyPr>
            <a:lstStyle/>
            <a:p>
              <a:r>
                <a:rPr lang="fr-CA" dirty="0" smtClean="0"/>
                <a:t>Projet 1 : Nouveau marché de 2 M$</a:t>
              </a:r>
              <a:endParaRPr lang="fr-CA" dirty="0"/>
            </a:p>
          </p:txBody>
        </p:sp>
        <p:sp>
          <p:nvSpPr>
            <p:cNvPr id="16" name="TextBox 15"/>
            <p:cNvSpPr txBox="1"/>
            <p:nvPr/>
          </p:nvSpPr>
          <p:spPr>
            <a:xfrm>
              <a:off x="1720850" y="3429595"/>
              <a:ext cx="2450212" cy="1477328"/>
            </a:xfrm>
            <a:prstGeom prst="rect">
              <a:avLst/>
            </a:prstGeom>
            <a:noFill/>
          </p:spPr>
          <p:txBody>
            <a:bodyPr wrap="square" rtlCol="0">
              <a:spAutoFit/>
            </a:bodyPr>
            <a:lstStyle/>
            <a:p>
              <a:r>
                <a:rPr lang="fr-CA" dirty="0"/>
                <a:t>Projet 2 : Réduction des coûts d’exploitation de 60 min</a:t>
              </a:r>
            </a:p>
            <a:p>
              <a:endParaRPr lang="fr-CA" dirty="0"/>
            </a:p>
          </p:txBody>
        </p:sp>
      </p:grpSp>
      <p:sp>
        <p:nvSpPr>
          <p:cNvPr id="19" name="Rectangle 18"/>
          <p:cNvSpPr/>
          <p:nvPr/>
        </p:nvSpPr>
        <p:spPr>
          <a:xfrm>
            <a:off x="603731" y="5618631"/>
            <a:ext cx="8122237" cy="5616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sz="2400" dirty="0" smtClean="0"/>
              <a:t>Plusieurs projets stratégiques et des ressources limitées</a:t>
            </a:r>
            <a:endParaRPr lang="fr-CA" sz="2400" dirty="0"/>
          </a:p>
        </p:txBody>
      </p:sp>
      <p:sp>
        <p:nvSpPr>
          <p:cNvPr id="21" name="TextBox 20"/>
          <p:cNvSpPr txBox="1"/>
          <p:nvPr/>
        </p:nvSpPr>
        <p:spPr>
          <a:xfrm>
            <a:off x="5616824" y="4792121"/>
            <a:ext cx="3109144" cy="400110"/>
          </a:xfrm>
          <a:prstGeom prst="rect">
            <a:avLst/>
          </a:prstGeom>
          <a:noFill/>
        </p:spPr>
        <p:txBody>
          <a:bodyPr wrap="none" rtlCol="0">
            <a:spAutoFit/>
          </a:bodyPr>
          <a:lstStyle/>
          <a:p>
            <a:r>
              <a:rPr lang="fr-CA" sz="2000" dirty="0" smtClean="0"/>
              <a:t>Une seule équipe de projet</a:t>
            </a:r>
            <a:endParaRPr lang="fr-CA" sz="2000" dirty="0"/>
          </a:p>
        </p:txBody>
      </p:sp>
    </p:spTree>
    <p:extLst>
      <p:ext uri="{BB962C8B-B14F-4D97-AF65-F5344CB8AC3E}">
        <p14:creationId xmlns:p14="http://schemas.microsoft.com/office/powerpoint/2010/main" val="2390295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ague_Chodov_Highway.jpg"/>
          <p:cNvPicPr>
            <a:picLocks noGrp="1" noChangeAspect="1"/>
          </p:cNvPicPr>
          <p:nvPr>
            <p:ph sz="half" idx="1"/>
          </p:nvPr>
        </p:nvPicPr>
        <p:blipFill>
          <a:blip r:embed="rId3">
            <a:extLst>
              <a:ext uri="{28A0092B-C50C-407E-A947-70E740481C1C}">
                <a14:useLocalDpi xmlns:a14="http://schemas.microsoft.com/office/drawing/2010/main" val="0"/>
              </a:ext>
            </a:extLst>
          </a:blip>
          <a:srcRect l="14178" r="14178"/>
          <a:stretch>
            <a:fillRect/>
          </a:stretch>
        </p:blipFill>
        <p:spPr>
          <a:xfrm>
            <a:off x="457200" y="1719263"/>
            <a:ext cx="4038600" cy="4156075"/>
          </a:xfrm>
        </p:spPr>
      </p:pic>
      <p:pic>
        <p:nvPicPr>
          <p:cNvPr id="6" name="Content Placeholder 5" descr="images.jpg"/>
          <p:cNvPicPr>
            <a:picLocks noGrp="1" noChangeAspect="1"/>
          </p:cNvPicPr>
          <p:nvPr>
            <p:ph sz="half" idx="2"/>
          </p:nvPr>
        </p:nvPicPr>
        <p:blipFill>
          <a:blip r:embed="rId4">
            <a:extLst>
              <a:ext uri="{28A0092B-C50C-407E-A947-70E740481C1C}">
                <a14:useLocalDpi xmlns:a14="http://schemas.microsoft.com/office/drawing/2010/main" val="0"/>
              </a:ext>
            </a:extLst>
          </a:blip>
          <a:srcRect l="14848" r="14848"/>
          <a:stretch>
            <a:fillRect/>
          </a:stretch>
        </p:blipFill>
        <p:spPr>
          <a:xfrm>
            <a:off x="4648200" y="1719263"/>
            <a:ext cx="4038600" cy="4156075"/>
          </a:xfrm>
        </p:spPr>
      </p:pic>
      <p:sp>
        <p:nvSpPr>
          <p:cNvPr id="4" name="Title 3"/>
          <p:cNvSpPr>
            <a:spLocks noGrp="1"/>
          </p:cNvSpPr>
          <p:nvPr>
            <p:ph type="title"/>
          </p:nvPr>
        </p:nvSpPr>
        <p:spPr/>
        <p:txBody>
          <a:bodyPr/>
          <a:lstStyle/>
          <a:p>
            <a:r>
              <a:rPr lang="fr-CA" dirty="0" smtClean="0"/>
              <a:t>Meilleure utilisation de l’autoroute?</a:t>
            </a:r>
            <a:endParaRPr lang="fr-CA" dirty="0"/>
          </a:p>
        </p:txBody>
      </p:sp>
    </p:spTree>
    <p:extLst>
      <p:ext uri="{BB962C8B-B14F-4D97-AF65-F5344CB8AC3E}">
        <p14:creationId xmlns:p14="http://schemas.microsoft.com/office/powerpoint/2010/main" val="7862369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550" y="2232352"/>
            <a:ext cx="3073400" cy="3073400"/>
          </a:xfrm>
          <a:prstGeom prst="rect">
            <a:avLst/>
          </a:prstGeom>
        </p:spPr>
      </p:pic>
      <p:sp>
        <p:nvSpPr>
          <p:cNvPr id="2" name="Content Placeholder 1"/>
          <p:cNvSpPr>
            <a:spLocks noGrp="1"/>
          </p:cNvSpPr>
          <p:nvPr>
            <p:ph sz="half" idx="1"/>
          </p:nvPr>
        </p:nvSpPr>
        <p:spPr>
          <a:xfrm>
            <a:off x="171450" y="1962489"/>
            <a:ext cx="4038600" cy="4407408"/>
          </a:xfrm>
        </p:spPr>
        <p:txBody>
          <a:bodyPr>
            <a:normAutofit/>
          </a:bodyPr>
          <a:lstStyle/>
          <a:p>
            <a:pPr marL="45720" indent="0">
              <a:buNone/>
            </a:pPr>
            <a:r>
              <a:rPr lang="fr-CA" sz="2400" noProof="0" dirty="0" smtClean="0"/>
              <a:t>La commutation </a:t>
            </a:r>
            <a:br>
              <a:rPr lang="fr-CA" sz="2400" noProof="0" dirty="0" smtClean="0"/>
            </a:br>
            <a:r>
              <a:rPr lang="fr-CA" sz="2400" noProof="0" dirty="0" smtClean="0"/>
              <a:t>des tâches, </a:t>
            </a:r>
            <a:br>
              <a:rPr lang="fr-CA" sz="2400" noProof="0" dirty="0" smtClean="0"/>
            </a:br>
            <a:r>
              <a:rPr lang="fr-CA" sz="2400" noProof="0" dirty="0" smtClean="0"/>
              <a:t>c’est inefficace.</a:t>
            </a:r>
            <a:endParaRPr lang="fr-CA" sz="2400" noProof="0" dirty="0"/>
          </a:p>
        </p:txBody>
      </p:sp>
      <p:sp>
        <p:nvSpPr>
          <p:cNvPr id="10" name="Content Placeholder 9"/>
          <p:cNvSpPr>
            <a:spLocks noGrp="1"/>
          </p:cNvSpPr>
          <p:nvPr>
            <p:ph sz="half" idx="2"/>
          </p:nvPr>
        </p:nvSpPr>
        <p:spPr>
          <a:xfrm>
            <a:off x="4860141" y="3998542"/>
            <a:ext cx="4038600" cy="4407408"/>
          </a:xfrm>
        </p:spPr>
        <p:txBody>
          <a:bodyPr>
            <a:normAutofit/>
          </a:bodyPr>
          <a:lstStyle/>
          <a:p>
            <a:pPr marL="45720" indent="0" algn="r">
              <a:buNone/>
            </a:pPr>
            <a:r>
              <a:rPr lang="fr-CA" sz="2400" noProof="0" dirty="0"/>
              <a:t>La planification en </a:t>
            </a:r>
            <a:r>
              <a:rPr lang="fr-CA" sz="2400" noProof="0" dirty="0" smtClean="0"/>
              <a:t>séquences, c’est </a:t>
            </a:r>
            <a:r>
              <a:rPr lang="fr-CA" sz="2400" noProof="0" dirty="0"/>
              <a:t>intolérable. </a:t>
            </a:r>
          </a:p>
          <a:p>
            <a:pPr marL="45720" indent="0" algn="r">
              <a:buNone/>
            </a:pPr>
            <a:endParaRPr lang="fr-CA" sz="2400" noProof="0" dirty="0"/>
          </a:p>
        </p:txBody>
      </p:sp>
      <p:sp>
        <p:nvSpPr>
          <p:cNvPr id="3" name="Title 2"/>
          <p:cNvSpPr>
            <a:spLocks noGrp="1"/>
          </p:cNvSpPr>
          <p:nvPr>
            <p:ph type="title"/>
          </p:nvPr>
        </p:nvSpPr>
        <p:spPr/>
        <p:txBody>
          <a:bodyPr/>
          <a:lstStyle/>
          <a:p>
            <a:r>
              <a:rPr lang="fr-CA" sz="2800" noProof="0" dirty="0"/>
              <a:t>Gestion de portefeuille</a:t>
            </a:r>
            <a:br>
              <a:rPr lang="fr-CA" sz="2800" noProof="0" dirty="0"/>
            </a:br>
            <a:r>
              <a:rPr lang="fr-CA" sz="2400" noProof="0" dirty="0"/>
              <a:t>Le </a:t>
            </a:r>
            <a:r>
              <a:rPr lang="fr-CA" sz="2400" noProof="0" dirty="0" smtClean="0"/>
              <a:t>dilemme</a:t>
            </a:r>
            <a:endParaRPr lang="fr-CA" sz="2400" noProof="0" dirty="0"/>
          </a:p>
        </p:txBody>
      </p:sp>
      <p:sp>
        <p:nvSpPr>
          <p:cNvPr id="12" name="Cloud Callout 11"/>
          <p:cNvSpPr/>
          <p:nvPr/>
        </p:nvSpPr>
        <p:spPr>
          <a:xfrm>
            <a:off x="5790416" y="1951725"/>
            <a:ext cx="3108325" cy="1353947"/>
          </a:xfrm>
          <a:prstGeom prst="cloudCallout">
            <a:avLst>
              <a:gd name="adj1" fmla="val -73825"/>
              <a:gd name="adj2" fmla="val -69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dirty="0" smtClean="0"/>
              <a:t>Réactivité, gestion de l’attente…</a:t>
            </a:r>
            <a:endParaRPr lang="fr-CA" sz="2000" dirty="0"/>
          </a:p>
        </p:txBody>
      </p:sp>
      <p:sp>
        <p:nvSpPr>
          <p:cNvPr id="13" name="Cloud Callout 12"/>
          <p:cNvSpPr/>
          <p:nvPr/>
        </p:nvSpPr>
        <p:spPr>
          <a:xfrm>
            <a:off x="444500" y="3951805"/>
            <a:ext cx="3108325" cy="1353947"/>
          </a:xfrm>
          <a:prstGeom prst="cloudCallout">
            <a:avLst>
              <a:gd name="adj1" fmla="val 58840"/>
              <a:gd name="adj2" fmla="val -629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dirty="0" smtClean="0"/>
              <a:t>Productivité, temps de mise en marché…</a:t>
            </a:r>
            <a:endParaRPr lang="fr-CA" sz="2000" dirty="0"/>
          </a:p>
        </p:txBody>
      </p:sp>
      <p:sp>
        <p:nvSpPr>
          <p:cNvPr id="8" name="Rectangle 7"/>
          <p:cNvSpPr/>
          <p:nvPr/>
        </p:nvSpPr>
        <p:spPr>
          <a:xfrm>
            <a:off x="461438" y="5563631"/>
            <a:ext cx="8225361" cy="6257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dirty="0" smtClean="0"/>
              <a:t>Si on découpait les projets en morceaux exploitables et que l’on planifiait ces morceaux selon la valeur d’affaires?</a:t>
            </a:r>
            <a:endParaRPr lang="fr-CA" dirty="0"/>
          </a:p>
        </p:txBody>
      </p:sp>
    </p:spTree>
    <p:extLst>
      <p:ext uri="{BB962C8B-B14F-4D97-AF65-F5344CB8AC3E}">
        <p14:creationId xmlns:p14="http://schemas.microsoft.com/office/powerpoint/2010/main" val="1210961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625" y="1587500"/>
            <a:ext cx="4000500" cy="15915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26" name="Rectangle 25"/>
          <p:cNvSpPr/>
          <p:nvPr/>
        </p:nvSpPr>
        <p:spPr>
          <a:xfrm>
            <a:off x="174625" y="3166236"/>
            <a:ext cx="4000500" cy="16438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27" name="Rectangle 26"/>
          <p:cNvSpPr/>
          <p:nvPr/>
        </p:nvSpPr>
        <p:spPr>
          <a:xfrm>
            <a:off x="174625" y="4801790"/>
            <a:ext cx="4000500" cy="18022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3" name="Title 2"/>
          <p:cNvSpPr>
            <a:spLocks noGrp="1"/>
          </p:cNvSpPr>
          <p:nvPr>
            <p:ph type="title"/>
          </p:nvPr>
        </p:nvSpPr>
        <p:spPr/>
        <p:txBody>
          <a:bodyPr/>
          <a:lstStyle/>
          <a:p>
            <a:r>
              <a:rPr lang="fr-CA" sz="2800" noProof="0" dirty="0"/>
              <a:t>Gestion de portefeuille</a:t>
            </a:r>
            <a:r>
              <a:rPr lang="fr-CA" noProof="0" dirty="0"/>
              <a:t/>
            </a:r>
            <a:br>
              <a:rPr lang="fr-CA" noProof="0" dirty="0"/>
            </a:br>
            <a:r>
              <a:rPr lang="fr-CA" sz="2400" noProof="0" dirty="0" smtClean="0"/>
              <a:t>Nous sommes rendus là!</a:t>
            </a:r>
            <a:endParaRPr lang="fr-CA" noProof="0" dirty="0"/>
          </a:p>
        </p:txBody>
      </p:sp>
      <p:graphicFrame>
        <p:nvGraphicFramePr>
          <p:cNvPr id="8" name="Chart 7"/>
          <p:cNvGraphicFramePr/>
          <p:nvPr>
            <p:extLst>
              <p:ext uri="{D42A27DB-BD31-4B8C-83A1-F6EECF244321}">
                <p14:modId xmlns:p14="http://schemas.microsoft.com/office/powerpoint/2010/main" val="2445749901"/>
              </p:ext>
            </p:extLst>
          </p:nvPr>
        </p:nvGraphicFramePr>
        <p:xfrm>
          <a:off x="4332396" y="1734140"/>
          <a:ext cx="4508499" cy="4565992"/>
        </p:xfrm>
        <a:graphic>
          <a:graphicData uri="http://schemas.openxmlformats.org/drawingml/2006/chart">
            <c:chart xmlns:c="http://schemas.openxmlformats.org/drawingml/2006/chart" xmlns:r="http://schemas.openxmlformats.org/officeDocument/2006/relationships" r:id="rId3"/>
          </a:graphicData>
        </a:graphic>
      </p:graphicFrame>
      <p:sp>
        <p:nvSpPr>
          <p:cNvPr id="11" name="Folded Corner 10"/>
          <p:cNvSpPr/>
          <p:nvPr/>
        </p:nvSpPr>
        <p:spPr>
          <a:xfrm rot="10800000" flipH="1">
            <a:off x="514471" y="4944444"/>
            <a:ext cx="423432" cy="590656"/>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CA">
              <a:solidFill>
                <a:schemeClr val="bg1"/>
              </a:solidFill>
            </a:endParaRPr>
          </a:p>
        </p:txBody>
      </p:sp>
      <p:sp>
        <p:nvSpPr>
          <p:cNvPr id="12" name="&quot;No&quot; Symbol 11"/>
          <p:cNvSpPr/>
          <p:nvPr/>
        </p:nvSpPr>
        <p:spPr>
          <a:xfrm>
            <a:off x="596382" y="5146949"/>
            <a:ext cx="259611" cy="277815"/>
          </a:xfrm>
          <a:prstGeom prst="noSmoking">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A">
              <a:solidFill>
                <a:schemeClr val="tx1"/>
              </a:solidFill>
            </a:endParaRPr>
          </a:p>
        </p:txBody>
      </p:sp>
      <p:sp>
        <p:nvSpPr>
          <p:cNvPr id="13" name="Up Arrow 12"/>
          <p:cNvSpPr/>
          <p:nvPr/>
        </p:nvSpPr>
        <p:spPr>
          <a:xfrm>
            <a:off x="381700" y="1741930"/>
            <a:ext cx="688975" cy="5878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800" smtClean="0"/>
              <a:t>$</a:t>
            </a:r>
            <a:endParaRPr lang="fr-CA" sz="1600"/>
          </a:p>
        </p:txBody>
      </p:sp>
      <p:sp>
        <p:nvSpPr>
          <p:cNvPr id="15" name="Down Arrow 14"/>
          <p:cNvSpPr/>
          <p:nvPr/>
        </p:nvSpPr>
        <p:spPr>
          <a:xfrm>
            <a:off x="356999" y="3261486"/>
            <a:ext cx="738376" cy="58784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sz="800" smtClean="0"/>
          </a:p>
          <a:p>
            <a:pPr algn="ctr"/>
            <a:endParaRPr lang="fr-CA" sz="800"/>
          </a:p>
          <a:p>
            <a:pPr algn="ctr"/>
            <a:r>
              <a:rPr lang="fr-CA" sz="1400" smtClean="0"/>
              <a:t>T()</a:t>
            </a:r>
            <a:endParaRPr lang="fr-CA" sz="1400"/>
          </a:p>
        </p:txBody>
      </p:sp>
      <p:sp>
        <p:nvSpPr>
          <p:cNvPr id="16" name="TextBox 15"/>
          <p:cNvSpPr txBox="1"/>
          <p:nvPr/>
        </p:nvSpPr>
        <p:spPr>
          <a:xfrm>
            <a:off x="1279524" y="1851184"/>
            <a:ext cx="1927225" cy="369332"/>
          </a:xfrm>
          <a:prstGeom prst="rect">
            <a:avLst/>
          </a:prstGeom>
          <a:noFill/>
        </p:spPr>
        <p:txBody>
          <a:bodyPr wrap="square" rtlCol="0">
            <a:spAutoFit/>
          </a:bodyPr>
          <a:lstStyle/>
          <a:p>
            <a:r>
              <a:rPr lang="fr-CA" dirty="0" smtClean="0"/>
              <a:t>500 k$ / 2 M$</a:t>
            </a:r>
            <a:endParaRPr lang="fr-CA" dirty="0"/>
          </a:p>
        </p:txBody>
      </p:sp>
      <p:sp>
        <p:nvSpPr>
          <p:cNvPr id="18" name="Up Arrow 17"/>
          <p:cNvSpPr/>
          <p:nvPr/>
        </p:nvSpPr>
        <p:spPr>
          <a:xfrm>
            <a:off x="381700" y="2467736"/>
            <a:ext cx="688975" cy="5878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800" smtClean="0"/>
              <a:t>$</a:t>
            </a:r>
            <a:endParaRPr lang="fr-CA" sz="1600"/>
          </a:p>
        </p:txBody>
      </p:sp>
      <p:sp>
        <p:nvSpPr>
          <p:cNvPr id="19" name="TextBox 18"/>
          <p:cNvSpPr txBox="1"/>
          <p:nvPr/>
        </p:nvSpPr>
        <p:spPr>
          <a:xfrm>
            <a:off x="1279524" y="2576990"/>
            <a:ext cx="1927225" cy="369332"/>
          </a:xfrm>
          <a:prstGeom prst="rect">
            <a:avLst/>
          </a:prstGeom>
          <a:noFill/>
        </p:spPr>
        <p:txBody>
          <a:bodyPr wrap="square" rtlCol="0">
            <a:spAutoFit/>
          </a:bodyPr>
          <a:lstStyle/>
          <a:p>
            <a:r>
              <a:rPr lang="fr-CA" dirty="0" smtClean="0"/>
              <a:t>300 k$ / 2 M$</a:t>
            </a:r>
            <a:endParaRPr lang="fr-CA" dirty="0"/>
          </a:p>
        </p:txBody>
      </p:sp>
      <p:sp>
        <p:nvSpPr>
          <p:cNvPr id="20" name="TextBox 19"/>
          <p:cNvSpPr txBox="1"/>
          <p:nvPr/>
        </p:nvSpPr>
        <p:spPr>
          <a:xfrm>
            <a:off x="1279524" y="3370740"/>
            <a:ext cx="1927226" cy="369332"/>
          </a:xfrm>
          <a:prstGeom prst="rect">
            <a:avLst/>
          </a:prstGeom>
          <a:noFill/>
        </p:spPr>
        <p:txBody>
          <a:bodyPr wrap="square" rtlCol="0">
            <a:spAutoFit/>
          </a:bodyPr>
          <a:lstStyle/>
          <a:p>
            <a:r>
              <a:rPr lang="fr-CA" dirty="0" smtClean="0"/>
              <a:t>20 / 60 min</a:t>
            </a:r>
            <a:endParaRPr lang="fr-CA" dirty="0"/>
          </a:p>
        </p:txBody>
      </p:sp>
      <p:sp>
        <p:nvSpPr>
          <p:cNvPr id="21" name="Up Arrow 20"/>
          <p:cNvSpPr/>
          <p:nvPr/>
        </p:nvSpPr>
        <p:spPr>
          <a:xfrm>
            <a:off x="381700" y="4017136"/>
            <a:ext cx="688975" cy="5878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800" smtClean="0"/>
              <a:t>$</a:t>
            </a:r>
            <a:endParaRPr lang="fr-CA" sz="1600"/>
          </a:p>
        </p:txBody>
      </p:sp>
      <p:sp>
        <p:nvSpPr>
          <p:cNvPr id="22" name="TextBox 21"/>
          <p:cNvSpPr txBox="1"/>
          <p:nvPr/>
        </p:nvSpPr>
        <p:spPr>
          <a:xfrm>
            <a:off x="1279525" y="4126390"/>
            <a:ext cx="1927224" cy="369332"/>
          </a:xfrm>
          <a:prstGeom prst="rect">
            <a:avLst/>
          </a:prstGeom>
          <a:noFill/>
        </p:spPr>
        <p:txBody>
          <a:bodyPr wrap="square" rtlCol="0">
            <a:spAutoFit/>
          </a:bodyPr>
          <a:lstStyle/>
          <a:p>
            <a:r>
              <a:rPr lang="fr-CA" dirty="0" smtClean="0"/>
              <a:t>100 k$ / 2 M$ </a:t>
            </a:r>
            <a:endParaRPr lang="fr-CA" dirty="0" smtClean="0">
              <a:sym typeface="Wingdings"/>
            </a:endParaRPr>
          </a:p>
        </p:txBody>
      </p:sp>
      <p:sp>
        <p:nvSpPr>
          <p:cNvPr id="23" name="TextBox 22"/>
          <p:cNvSpPr txBox="1"/>
          <p:nvPr/>
        </p:nvSpPr>
        <p:spPr>
          <a:xfrm>
            <a:off x="1279525" y="5055432"/>
            <a:ext cx="1927226" cy="369332"/>
          </a:xfrm>
          <a:prstGeom prst="rect">
            <a:avLst/>
          </a:prstGeom>
          <a:noFill/>
        </p:spPr>
        <p:txBody>
          <a:bodyPr wrap="square" rtlCol="0">
            <a:spAutoFit/>
          </a:bodyPr>
          <a:lstStyle/>
          <a:p>
            <a:r>
              <a:rPr lang="fr-CA" smtClean="0"/>
              <a:t>15 / 75 rapports</a:t>
            </a:r>
            <a:endParaRPr lang="fr-CA"/>
          </a:p>
        </p:txBody>
      </p:sp>
      <p:sp>
        <p:nvSpPr>
          <p:cNvPr id="24" name="Down Arrow 23"/>
          <p:cNvSpPr/>
          <p:nvPr/>
        </p:nvSpPr>
        <p:spPr>
          <a:xfrm>
            <a:off x="381700" y="5811011"/>
            <a:ext cx="738376" cy="58784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sz="800" smtClean="0"/>
          </a:p>
          <a:p>
            <a:pPr algn="ctr"/>
            <a:endParaRPr lang="fr-CA" sz="800"/>
          </a:p>
          <a:p>
            <a:pPr algn="ctr"/>
            <a:r>
              <a:rPr lang="fr-CA" sz="1400" smtClean="0"/>
              <a:t>T()</a:t>
            </a:r>
            <a:endParaRPr lang="fr-CA" sz="1400"/>
          </a:p>
        </p:txBody>
      </p:sp>
      <p:sp>
        <p:nvSpPr>
          <p:cNvPr id="25" name="TextBox 24"/>
          <p:cNvSpPr txBox="1"/>
          <p:nvPr/>
        </p:nvSpPr>
        <p:spPr>
          <a:xfrm>
            <a:off x="1304225" y="5920265"/>
            <a:ext cx="1927226" cy="369332"/>
          </a:xfrm>
          <a:prstGeom prst="rect">
            <a:avLst/>
          </a:prstGeom>
          <a:noFill/>
        </p:spPr>
        <p:txBody>
          <a:bodyPr wrap="square" rtlCol="0">
            <a:spAutoFit/>
          </a:bodyPr>
          <a:lstStyle/>
          <a:p>
            <a:r>
              <a:rPr lang="fr-CA" dirty="0" smtClean="0"/>
              <a:t>10 / 60 min</a:t>
            </a:r>
            <a:endParaRPr lang="fr-CA" dirty="0"/>
          </a:p>
        </p:txBody>
      </p:sp>
      <p:sp>
        <p:nvSpPr>
          <p:cNvPr id="28" name="TextBox 27"/>
          <p:cNvSpPr txBox="1"/>
          <p:nvPr/>
        </p:nvSpPr>
        <p:spPr>
          <a:xfrm>
            <a:off x="3297962" y="1587500"/>
            <a:ext cx="877163" cy="369332"/>
          </a:xfrm>
          <a:prstGeom prst="rect">
            <a:avLst/>
          </a:prstGeom>
          <a:noFill/>
        </p:spPr>
        <p:txBody>
          <a:bodyPr wrap="none" rtlCol="0">
            <a:spAutoFit/>
          </a:bodyPr>
          <a:lstStyle/>
          <a:p>
            <a:r>
              <a:rPr lang="fr-CA" dirty="0" smtClean="0"/>
              <a:t>Janvier</a:t>
            </a:r>
          </a:p>
        </p:txBody>
      </p:sp>
      <p:sp>
        <p:nvSpPr>
          <p:cNvPr id="29" name="TextBox 28"/>
          <p:cNvSpPr txBox="1"/>
          <p:nvPr/>
        </p:nvSpPr>
        <p:spPr>
          <a:xfrm>
            <a:off x="3297962" y="3186074"/>
            <a:ext cx="856086" cy="369332"/>
          </a:xfrm>
          <a:prstGeom prst="rect">
            <a:avLst/>
          </a:prstGeom>
          <a:noFill/>
        </p:spPr>
        <p:txBody>
          <a:bodyPr wrap="none" rtlCol="0">
            <a:spAutoFit/>
          </a:bodyPr>
          <a:lstStyle/>
          <a:p>
            <a:r>
              <a:rPr lang="fr-CA" dirty="0" smtClean="0"/>
              <a:t>Février</a:t>
            </a:r>
          </a:p>
        </p:txBody>
      </p:sp>
      <p:sp>
        <p:nvSpPr>
          <p:cNvPr id="30" name="TextBox 29"/>
          <p:cNvSpPr txBox="1"/>
          <p:nvPr/>
        </p:nvSpPr>
        <p:spPr>
          <a:xfrm>
            <a:off x="3488462" y="4777617"/>
            <a:ext cx="678453" cy="369332"/>
          </a:xfrm>
          <a:prstGeom prst="rect">
            <a:avLst/>
          </a:prstGeom>
          <a:noFill/>
        </p:spPr>
        <p:txBody>
          <a:bodyPr wrap="none" rtlCol="0">
            <a:spAutoFit/>
          </a:bodyPr>
          <a:lstStyle/>
          <a:p>
            <a:r>
              <a:rPr lang="fr-CA" dirty="0" smtClean="0"/>
              <a:t>Mars</a:t>
            </a:r>
          </a:p>
        </p:txBody>
      </p:sp>
    </p:spTree>
    <p:extLst>
      <p:ext uri="{BB962C8B-B14F-4D97-AF65-F5344CB8AC3E}">
        <p14:creationId xmlns:p14="http://schemas.microsoft.com/office/powerpoint/2010/main" val="38168784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ded Corner 23"/>
          <p:cNvSpPr/>
          <p:nvPr/>
        </p:nvSpPr>
        <p:spPr>
          <a:xfrm flipH="1">
            <a:off x="276346" y="4300071"/>
            <a:ext cx="423432" cy="590656"/>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dirty="0" smtClean="0">
                <a:solidFill>
                  <a:schemeClr val="bg1"/>
                </a:solidFill>
              </a:rPr>
              <a:t>4</a:t>
            </a:r>
            <a:endParaRPr lang="fr-CA" dirty="0">
              <a:solidFill>
                <a:schemeClr val="bg1"/>
              </a:solidFill>
            </a:endParaRPr>
          </a:p>
        </p:txBody>
      </p:sp>
      <p:sp>
        <p:nvSpPr>
          <p:cNvPr id="25" name="Folded Corner 24"/>
          <p:cNvSpPr/>
          <p:nvPr/>
        </p:nvSpPr>
        <p:spPr>
          <a:xfrm flipH="1">
            <a:off x="275088" y="3507902"/>
            <a:ext cx="423432" cy="590656"/>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CA" sz="2000" dirty="0" smtClean="0">
                <a:solidFill>
                  <a:schemeClr val="bg1"/>
                </a:solidFill>
              </a:rPr>
              <a:t>3</a:t>
            </a:r>
            <a:endParaRPr lang="fr-CA" sz="2000" dirty="0">
              <a:solidFill>
                <a:schemeClr val="bg1"/>
              </a:solidFill>
            </a:endParaRPr>
          </a:p>
        </p:txBody>
      </p:sp>
      <p:sp>
        <p:nvSpPr>
          <p:cNvPr id="26" name="Folded Corner 25"/>
          <p:cNvSpPr/>
          <p:nvPr/>
        </p:nvSpPr>
        <p:spPr>
          <a:xfrm flipH="1">
            <a:off x="276347" y="2687171"/>
            <a:ext cx="423432" cy="59065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bg1"/>
                </a:solidFill>
              </a:rPr>
              <a:t>2</a:t>
            </a:r>
          </a:p>
        </p:txBody>
      </p:sp>
      <p:sp>
        <p:nvSpPr>
          <p:cNvPr id="27" name="Folded Corner 26"/>
          <p:cNvSpPr/>
          <p:nvPr/>
        </p:nvSpPr>
        <p:spPr>
          <a:xfrm flipH="1">
            <a:off x="276348" y="1884805"/>
            <a:ext cx="423432" cy="59065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smtClean="0">
                <a:solidFill>
                  <a:schemeClr val="bg1"/>
                </a:solidFill>
              </a:rPr>
              <a:t>1</a:t>
            </a:r>
            <a:endParaRPr lang="fr-CA" sz="3200" dirty="0">
              <a:solidFill>
                <a:schemeClr val="bg1"/>
              </a:solidFill>
            </a:endParaRPr>
          </a:p>
        </p:txBody>
      </p:sp>
      <p:sp>
        <p:nvSpPr>
          <p:cNvPr id="3" name="Title 2"/>
          <p:cNvSpPr>
            <a:spLocks noGrp="1"/>
          </p:cNvSpPr>
          <p:nvPr>
            <p:ph type="title"/>
          </p:nvPr>
        </p:nvSpPr>
        <p:spPr/>
        <p:txBody>
          <a:bodyPr/>
          <a:lstStyle/>
          <a:p>
            <a:r>
              <a:rPr lang="fr-CA" noProof="0" dirty="0" smtClean="0"/>
              <a:t>Négociation de contrat</a:t>
            </a:r>
            <a:br>
              <a:rPr lang="fr-CA" noProof="0" dirty="0" smtClean="0"/>
            </a:br>
            <a:r>
              <a:rPr lang="fr-CA" sz="2400" noProof="0" dirty="0" smtClean="0"/>
              <a:t>Nous sommes rendus là!</a:t>
            </a:r>
            <a:endParaRPr lang="fr-CA" sz="2400" noProof="0" dirty="0"/>
          </a:p>
        </p:txBody>
      </p:sp>
      <p:pic>
        <p:nvPicPr>
          <p:cNvPr id="4" name="Picture 2" descr="C:\Documents and Settings\mboisvert\My Documents\Dropbox\LivreAgile\03-DémarrageProjet\Figure3-4.PNG"/>
          <p:cNvPicPr>
            <a:picLocks noChangeAspect="1" noChangeArrowheads="1"/>
          </p:cNvPicPr>
          <p:nvPr/>
        </p:nvPicPr>
        <p:blipFill>
          <a:blip r:embed="rId3">
            <a:extLst>
              <a:ext uri="{28A0092B-C50C-407E-A947-70E740481C1C}">
                <a14:useLocalDpi xmlns:a14="http://schemas.microsoft.com/office/drawing/2010/main" val="0"/>
              </a:ext>
            </a:extLst>
          </a:blip>
          <a:srcRect t="-22925" b="-22925"/>
          <a:stretch>
            <a:fillRect/>
          </a:stretch>
        </p:blipFill>
        <p:spPr bwMode="auto">
          <a:xfrm>
            <a:off x="4409335" y="958919"/>
            <a:ext cx="4400659" cy="4803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03274" y="1882934"/>
            <a:ext cx="3367936" cy="646331"/>
          </a:xfrm>
          <a:prstGeom prst="rect">
            <a:avLst/>
          </a:prstGeom>
          <a:noFill/>
        </p:spPr>
        <p:txBody>
          <a:bodyPr wrap="square" rtlCol="0">
            <a:spAutoFit/>
          </a:bodyPr>
          <a:lstStyle/>
          <a:p>
            <a:r>
              <a:rPr lang="fr-CA" dirty="0" smtClean="0"/>
              <a:t>Client :                950 k$ / 2 M$</a:t>
            </a:r>
          </a:p>
          <a:p>
            <a:r>
              <a:rPr lang="fr-CA" dirty="0" smtClean="0"/>
              <a:t>Fournisseur :    75 k$ / 250 k$</a:t>
            </a:r>
            <a:endParaRPr lang="fr-CA" dirty="0"/>
          </a:p>
        </p:txBody>
      </p:sp>
      <p:sp>
        <p:nvSpPr>
          <p:cNvPr id="29" name="TextBox 28"/>
          <p:cNvSpPr txBox="1"/>
          <p:nvPr/>
        </p:nvSpPr>
        <p:spPr>
          <a:xfrm>
            <a:off x="846984" y="2687171"/>
            <a:ext cx="3324226" cy="646331"/>
          </a:xfrm>
          <a:prstGeom prst="rect">
            <a:avLst/>
          </a:prstGeom>
          <a:noFill/>
        </p:spPr>
        <p:txBody>
          <a:bodyPr wrap="square" rtlCol="0">
            <a:spAutoFit/>
          </a:bodyPr>
          <a:lstStyle/>
          <a:p>
            <a:r>
              <a:rPr lang="fr-CA" dirty="0" smtClean="0"/>
              <a:t>Client :                1,5 M$ / 2 M$</a:t>
            </a:r>
          </a:p>
          <a:p>
            <a:r>
              <a:rPr lang="fr-CA" dirty="0" smtClean="0"/>
              <a:t>Fournisseur :  150 k$ / 250 k$</a:t>
            </a:r>
            <a:endParaRPr lang="fr-CA" dirty="0"/>
          </a:p>
        </p:txBody>
      </p:sp>
      <p:sp>
        <p:nvSpPr>
          <p:cNvPr id="30" name="TextBox 29"/>
          <p:cNvSpPr txBox="1"/>
          <p:nvPr/>
        </p:nvSpPr>
        <p:spPr>
          <a:xfrm>
            <a:off x="803274" y="3507902"/>
            <a:ext cx="3367936" cy="646331"/>
          </a:xfrm>
          <a:prstGeom prst="rect">
            <a:avLst/>
          </a:prstGeom>
          <a:noFill/>
        </p:spPr>
        <p:txBody>
          <a:bodyPr wrap="square" rtlCol="0">
            <a:spAutoFit/>
          </a:bodyPr>
          <a:lstStyle/>
          <a:p>
            <a:r>
              <a:rPr lang="fr-CA" dirty="0" smtClean="0"/>
              <a:t>Client :                   1,7M $/ 2 M$</a:t>
            </a:r>
          </a:p>
          <a:p>
            <a:r>
              <a:rPr lang="fr-CA" dirty="0" smtClean="0"/>
              <a:t>Fournisseur :  200 k$ / 250 k$</a:t>
            </a:r>
            <a:endParaRPr lang="fr-CA" dirty="0"/>
          </a:p>
        </p:txBody>
      </p:sp>
      <p:sp>
        <p:nvSpPr>
          <p:cNvPr id="31" name="TextBox 30"/>
          <p:cNvSpPr txBox="1"/>
          <p:nvPr/>
        </p:nvSpPr>
        <p:spPr>
          <a:xfrm>
            <a:off x="803274" y="4300071"/>
            <a:ext cx="3367936" cy="646331"/>
          </a:xfrm>
          <a:prstGeom prst="rect">
            <a:avLst/>
          </a:prstGeom>
          <a:noFill/>
        </p:spPr>
        <p:txBody>
          <a:bodyPr wrap="square" rtlCol="0">
            <a:spAutoFit/>
          </a:bodyPr>
          <a:lstStyle/>
          <a:p>
            <a:r>
              <a:rPr lang="fr-CA" dirty="0" smtClean="0"/>
              <a:t>Client :                     2 M$ / 2 M$</a:t>
            </a:r>
          </a:p>
          <a:p>
            <a:r>
              <a:rPr lang="fr-CA" dirty="0" smtClean="0"/>
              <a:t>Fournisseur :  250 k$ / 250 k$</a:t>
            </a:r>
            <a:endParaRPr lang="fr-CA" dirty="0"/>
          </a:p>
        </p:txBody>
      </p:sp>
      <p:sp>
        <p:nvSpPr>
          <p:cNvPr id="36" name="TextBox 35"/>
          <p:cNvSpPr txBox="1"/>
          <p:nvPr/>
        </p:nvSpPr>
        <p:spPr>
          <a:xfrm>
            <a:off x="4683125" y="1948418"/>
            <a:ext cx="3200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CA" dirty="0" smtClean="0"/>
              <a:t>1</a:t>
            </a:r>
            <a:endParaRPr lang="fr-CA" dirty="0"/>
          </a:p>
        </p:txBody>
      </p:sp>
      <p:sp>
        <p:nvSpPr>
          <p:cNvPr id="37" name="TextBox 36"/>
          <p:cNvSpPr txBox="1"/>
          <p:nvPr/>
        </p:nvSpPr>
        <p:spPr>
          <a:xfrm>
            <a:off x="4683125" y="2433154"/>
            <a:ext cx="3200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CA" dirty="0"/>
              <a:t>2</a:t>
            </a:r>
          </a:p>
        </p:txBody>
      </p:sp>
      <p:sp>
        <p:nvSpPr>
          <p:cNvPr id="38" name="TextBox 37"/>
          <p:cNvSpPr txBox="1"/>
          <p:nvPr/>
        </p:nvSpPr>
        <p:spPr>
          <a:xfrm>
            <a:off x="4683125" y="2900670"/>
            <a:ext cx="3200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CA" dirty="0"/>
              <a:t>3</a:t>
            </a:r>
          </a:p>
        </p:txBody>
      </p:sp>
      <p:sp>
        <p:nvSpPr>
          <p:cNvPr id="39" name="TextBox 38"/>
          <p:cNvSpPr txBox="1"/>
          <p:nvPr/>
        </p:nvSpPr>
        <p:spPr>
          <a:xfrm>
            <a:off x="4683125" y="3444402"/>
            <a:ext cx="32003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fr-CA" dirty="0"/>
              <a:t>4</a:t>
            </a:r>
          </a:p>
        </p:txBody>
      </p:sp>
      <p:sp>
        <p:nvSpPr>
          <p:cNvPr id="40" name="Rectangle 39"/>
          <p:cNvSpPr/>
          <p:nvPr/>
        </p:nvSpPr>
        <p:spPr>
          <a:xfrm>
            <a:off x="1127126" y="5619750"/>
            <a:ext cx="7239000" cy="50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sz="2400" dirty="0" smtClean="0"/>
              <a:t>Payer à la livraison de </a:t>
            </a:r>
            <a:r>
              <a:rPr lang="fr-CA" sz="2800" b="1" dirty="0" smtClean="0">
                <a:solidFill>
                  <a:srgbClr val="CE1620"/>
                </a:solidFill>
              </a:rPr>
              <a:t>valeur d’affaires acquise</a:t>
            </a:r>
            <a:endParaRPr lang="fr-CA" sz="2400" b="1" dirty="0">
              <a:solidFill>
                <a:srgbClr val="CE1620"/>
              </a:solidFill>
            </a:endParaRPr>
          </a:p>
        </p:txBody>
      </p:sp>
    </p:spTree>
    <p:extLst>
      <p:ext uri="{BB962C8B-B14F-4D97-AF65-F5344CB8AC3E}">
        <p14:creationId xmlns:p14="http://schemas.microsoft.com/office/powerpoint/2010/main" val="2103965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noProof="0" dirty="0" smtClean="0"/>
              <a:t>Livraison continue de valeur d’affaires</a:t>
            </a:r>
          </a:p>
          <a:p>
            <a:pPr lvl="1"/>
            <a:r>
              <a:rPr lang="fr-CA" noProof="0" dirty="0" smtClean="0"/>
              <a:t>Réduction du temps de mise en marché / capitalisatio</a:t>
            </a:r>
            <a:r>
              <a:rPr lang="fr-CA" noProof="0" dirty="0"/>
              <a:t>n</a:t>
            </a:r>
            <a:endParaRPr lang="fr-CA" noProof="0" dirty="0" smtClean="0"/>
          </a:p>
          <a:p>
            <a:pPr lvl="1"/>
            <a:r>
              <a:rPr lang="fr-CA" noProof="0" dirty="0" smtClean="0"/>
              <a:t>Réaction aux imprévus / opportunités</a:t>
            </a:r>
          </a:p>
          <a:p>
            <a:pPr lvl="1"/>
            <a:r>
              <a:rPr lang="fr-CA" noProof="0" dirty="0" smtClean="0"/>
              <a:t>Relation contractuelle entre les clients et les fournisseurs</a:t>
            </a:r>
          </a:p>
          <a:p>
            <a:endParaRPr lang="fr-CA" noProof="0" dirty="0" smtClean="0"/>
          </a:p>
          <a:p>
            <a:r>
              <a:rPr lang="fr-CA" noProof="0" dirty="0" smtClean="0"/>
              <a:t>Utilisation optimale des ressources</a:t>
            </a:r>
          </a:p>
          <a:p>
            <a:pPr lvl="1"/>
            <a:r>
              <a:rPr lang="fr-CA" noProof="0" dirty="0" smtClean="0"/>
              <a:t>Gestion de portefeuille Agile : la meilleure année possible avec les ressources disponibles</a:t>
            </a:r>
          </a:p>
          <a:p>
            <a:endParaRPr lang="fr-CA" noProof="0" dirty="0"/>
          </a:p>
          <a:p>
            <a:endParaRPr lang="fr-CA" strike="sngStrike" noProof="0" dirty="0"/>
          </a:p>
          <a:p>
            <a:endParaRPr lang="fr-CA" strike="sngStrike" noProof="0" dirty="0" smtClean="0"/>
          </a:p>
          <a:p>
            <a:endParaRPr lang="fr-CA" noProof="0" dirty="0"/>
          </a:p>
          <a:p>
            <a:endParaRPr lang="fr-CA" noProof="0" dirty="0"/>
          </a:p>
        </p:txBody>
      </p:sp>
      <p:sp>
        <p:nvSpPr>
          <p:cNvPr id="2" name="Title 1"/>
          <p:cNvSpPr>
            <a:spLocks noGrp="1"/>
          </p:cNvSpPr>
          <p:nvPr>
            <p:ph type="title"/>
          </p:nvPr>
        </p:nvSpPr>
        <p:spPr/>
        <p:txBody>
          <a:bodyPr/>
          <a:lstStyle/>
          <a:p>
            <a:r>
              <a:rPr lang="fr-CA" noProof="0" dirty="0" smtClean="0"/>
              <a:t>Avantages compétitifs</a:t>
            </a:r>
            <a:br>
              <a:rPr lang="fr-CA" noProof="0" dirty="0" smtClean="0"/>
            </a:br>
            <a:r>
              <a:rPr lang="fr-CA" sz="2400" noProof="0" dirty="0" smtClean="0"/>
              <a:t>Pourquoi est-ce important?</a:t>
            </a:r>
            <a:endParaRPr lang="fr-CA" sz="2400" noProof="0" dirty="0"/>
          </a:p>
        </p:txBody>
      </p:sp>
      <p:sp>
        <p:nvSpPr>
          <p:cNvPr id="5" name="Rectangle 4"/>
          <p:cNvSpPr/>
          <p:nvPr/>
        </p:nvSpPr>
        <p:spPr>
          <a:xfrm>
            <a:off x="668027" y="5191125"/>
            <a:ext cx="8120865" cy="9842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sz="2400" dirty="0"/>
              <a:t>À mon </a:t>
            </a:r>
            <a:r>
              <a:rPr lang="fr-CA" sz="2400" dirty="0" smtClean="0"/>
              <a:t>avis, c’est une réponse accessible</a:t>
            </a:r>
            <a:br>
              <a:rPr lang="fr-CA" sz="2400" dirty="0" smtClean="0"/>
            </a:br>
            <a:r>
              <a:rPr lang="fr-CA" sz="2400" dirty="0" smtClean="0"/>
              <a:t>à l’austérité et </a:t>
            </a:r>
            <a:r>
              <a:rPr lang="fr-CA" sz="2400" dirty="0"/>
              <a:t>à la </a:t>
            </a:r>
            <a:r>
              <a:rPr lang="fr-CA" sz="2400" dirty="0" smtClean="0"/>
              <a:t>compétitivité.</a:t>
            </a:r>
            <a:endParaRPr lang="fr-CA" sz="2400" dirty="0"/>
          </a:p>
        </p:txBody>
      </p:sp>
    </p:spTree>
    <p:extLst>
      <p:ext uri="{BB962C8B-B14F-4D97-AF65-F5344CB8AC3E}">
        <p14:creationId xmlns:p14="http://schemas.microsoft.com/office/powerpoint/2010/main" val="2509545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
      <a:dk1>
        <a:srgbClr val="2D2E2F"/>
      </a:dk1>
      <a:lt1>
        <a:sysClr val="window" lastClr="FFFFFF"/>
      </a:lt1>
      <a:dk2>
        <a:srgbClr val="2D2E2F"/>
      </a:dk2>
      <a:lt2>
        <a:srgbClr val="DEE3E7"/>
      </a:lt2>
      <a:accent1>
        <a:srgbClr val="CE1620"/>
      </a:accent1>
      <a:accent2>
        <a:srgbClr val="FF6600"/>
      </a:accent2>
      <a:accent3>
        <a:srgbClr val="FFBA00"/>
      </a:accent3>
      <a:accent4>
        <a:srgbClr val="99CC00"/>
      </a:accent4>
      <a:accent5>
        <a:srgbClr val="528A02"/>
      </a:accent5>
      <a:accent6>
        <a:srgbClr val="333333"/>
      </a:accent6>
      <a:hlink>
        <a:srgbClr val="660000"/>
      </a:hlink>
      <a:folHlink>
        <a:srgbClr val="9F171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12606</TotalTime>
  <Words>2229</Words>
  <Application>Microsoft Macintosh PowerPoint</Application>
  <PresentationFormat>Présentation à l'écran (4:3)</PresentationFormat>
  <Paragraphs>277</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Grid</vt:lpstr>
      <vt:lpstr>La valeur d’affaires  L’indicateur qui peut changer le succès des projets</vt:lpstr>
      <vt:lpstr>Qui suis-je?</vt:lpstr>
      <vt:lpstr>J’peux-tu conduire ta nouvelle voiture?</vt:lpstr>
      <vt:lpstr>Gestion de portefeuille un contexte simple</vt:lpstr>
      <vt:lpstr>Meilleure utilisation de l’autoroute?</vt:lpstr>
      <vt:lpstr>Gestion de portefeuille Le dilemme</vt:lpstr>
      <vt:lpstr>Gestion de portefeuille Nous sommes rendus là!</vt:lpstr>
      <vt:lpstr>Négociation de contrat Nous sommes rendus là!</vt:lpstr>
      <vt:lpstr>Avantages compétitifs Pourquoi est-ce important?</vt:lpstr>
      <vt:lpstr>Présentation PowerPoint</vt:lpstr>
      <vt:lpstr>1. Déterminer la valeur d’affaires Se rappeler Pourquoi le projet existe</vt:lpstr>
      <vt:lpstr>1. déterminer la valeur d’affaires analyse des causes fondamentales</vt:lpstr>
      <vt:lpstr>Présentation PowerPoint</vt:lpstr>
      <vt:lpstr>1. Déterminer la valeur d’affaires Où chercher?</vt:lpstr>
      <vt:lpstr>2. quantifier la valeur d’affaires  Les principes</vt:lpstr>
      <vt:lpstr>2. Quantifier la valeur d’affaires se calcule plus souvent que l’on croit</vt:lpstr>
      <vt:lpstr>2. Quantifier la valeur d’affaires Valeur subjective</vt:lpstr>
      <vt:lpstr>Présentation PowerPoint</vt:lpstr>
      <vt:lpstr>3. Mesurer les acquis Mesurer l’impact même lorsque c’est subjectif</vt:lpstr>
      <vt:lpstr>3. Mesurer les acquis répercussions sur l’organisation</vt:lpstr>
      <vt:lpstr>Présentation PowerPoint</vt:lpstr>
      <vt:lpstr>UNE GAMME COMPLÈTE DE SERVICES LIÉS AU DÉVELOPPEMENT AGILE DE LOGICIELS </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 Didada</dc:creator>
  <cp:lastModifiedBy>Mathieu Boisvert</cp:lastModifiedBy>
  <cp:revision>220</cp:revision>
  <dcterms:created xsi:type="dcterms:W3CDTF">2013-09-17T06:10:38Z</dcterms:created>
  <dcterms:modified xsi:type="dcterms:W3CDTF">2015-09-24T12:10:19Z</dcterms:modified>
</cp:coreProperties>
</file>